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DD39C8-3FB7-428A-84E0-5AD8E94978B9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D02465-B1D9-45F4-9E52-AFF246A629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triyuwono@gmail.com" TargetMode="External"/><Relationship Id="rId2" Type="http://schemas.openxmlformats.org/officeDocument/2006/relationships/hyperlink" Target="mailto:iwant@ub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ID" sz="3600" b="1" dirty="0"/>
              <a:t>SPIRITUALITAS AKUNTANSI MALANGAN: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ID" sz="3600" b="1" dirty="0"/>
              <a:t>SALAM SATU JIWA </a:t>
            </a:r>
            <a:r>
              <a:rPr lang="en-ID" sz="3600" b="1" dirty="0" smtClean="0"/>
              <a:t/>
            </a:r>
            <a:br>
              <a:rPr lang="en-ID" sz="3600" b="1" dirty="0" smtClean="0"/>
            </a:br>
            <a:r>
              <a:rPr lang="en-ID" sz="3600" b="1" dirty="0" smtClean="0"/>
              <a:t>DAN </a:t>
            </a:r>
            <a:r>
              <a:rPr lang="en-ID" sz="3600" b="1" dirty="0"/>
              <a:t>KONSEP KINERJA </a:t>
            </a:r>
            <a:r>
              <a:rPr lang="en-ID" sz="3600" b="1" dirty="0" smtClean="0"/>
              <a:t/>
            </a:r>
            <a:br>
              <a:rPr lang="en-ID" sz="3600" b="1" dirty="0" smtClean="0"/>
            </a:br>
            <a:r>
              <a:rPr lang="en-ID" sz="3600" b="1" dirty="0" smtClean="0"/>
              <a:t>KLUB </a:t>
            </a:r>
            <a:r>
              <a:rPr lang="en-ID" sz="3600" b="1" dirty="0"/>
              <a:t>SEPAK BOLA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ID" sz="4500" b="1" dirty="0" err="1"/>
              <a:t>Iwan</a:t>
            </a:r>
            <a:r>
              <a:rPr lang="en-ID" sz="4500" b="1" dirty="0"/>
              <a:t> </a:t>
            </a:r>
            <a:r>
              <a:rPr lang="en-ID" sz="4500" b="1" dirty="0" err="1"/>
              <a:t>Triyuwono</a:t>
            </a:r>
            <a:endParaRPr lang="en-US" sz="4500" dirty="0"/>
          </a:p>
          <a:p>
            <a:pPr algn="ctr"/>
            <a:r>
              <a:rPr lang="en-ID" dirty="0" err="1"/>
              <a:t>Jurusan</a:t>
            </a:r>
            <a:r>
              <a:rPr lang="en-ID" dirty="0"/>
              <a:t> </a:t>
            </a:r>
            <a:r>
              <a:rPr lang="en-ID" dirty="0" err="1"/>
              <a:t>Akuntansi</a:t>
            </a:r>
            <a:r>
              <a:rPr lang="en-ID" dirty="0"/>
              <a:t> – </a:t>
            </a:r>
            <a:r>
              <a:rPr lang="en-ID" dirty="0" err="1"/>
              <a:t>Fakultas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Bisnis</a:t>
            </a:r>
            <a:endParaRPr lang="en-US" dirty="0"/>
          </a:p>
          <a:p>
            <a:pPr algn="ctr"/>
            <a:r>
              <a:rPr lang="en-ID" dirty="0" err="1"/>
              <a:t>Universitas</a:t>
            </a:r>
            <a:r>
              <a:rPr lang="en-ID" dirty="0"/>
              <a:t> </a:t>
            </a:r>
            <a:r>
              <a:rPr lang="en-ID" dirty="0" err="1"/>
              <a:t>Brawijaya</a:t>
            </a:r>
            <a:endParaRPr lang="en-US" dirty="0"/>
          </a:p>
          <a:p>
            <a:pPr algn="ctr"/>
            <a:r>
              <a:rPr lang="en-ID" u="sng" dirty="0">
                <a:hlinkClick r:id="rId2"/>
              </a:rPr>
              <a:t>iwant@ub.ac.id</a:t>
            </a:r>
            <a:r>
              <a:rPr lang="en-ID" dirty="0"/>
              <a:t>; </a:t>
            </a:r>
            <a:r>
              <a:rPr lang="en-ID" u="sng" dirty="0">
                <a:hlinkClick r:id="rId3"/>
              </a:rPr>
              <a:t>itriyuwono@gmail.com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Alasan</a:t>
            </a:r>
            <a:r>
              <a:rPr lang="en-ID" dirty="0" smtClean="0"/>
              <a:t> </a:t>
            </a:r>
            <a:r>
              <a:rPr lang="en-ID" dirty="0" err="1" smtClean="0"/>
              <a:t>berikutnya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nuansa</a:t>
            </a:r>
            <a:r>
              <a:rPr lang="en-ID" dirty="0" smtClean="0"/>
              <a:t> yang </a:t>
            </a:r>
            <a:r>
              <a:rPr lang="en-ID" dirty="0" err="1" smtClean="0"/>
              <a:t>berbeda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modernis</a:t>
            </a:r>
            <a:r>
              <a:rPr lang="en-ID" dirty="0" smtClean="0"/>
              <a:t> yang </a:t>
            </a:r>
            <a:r>
              <a:rPr lang="en-ID" dirty="0" err="1" smtClean="0"/>
              <a:t>melihat</a:t>
            </a:r>
            <a:r>
              <a:rPr lang="en-ID" dirty="0" smtClean="0"/>
              <a:t> </a:t>
            </a:r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terpisah</a:t>
            </a:r>
            <a:r>
              <a:rPr lang="en-ID" dirty="0" smtClean="0"/>
              <a:t>. 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modernis</a:t>
            </a:r>
            <a:r>
              <a:rPr lang="en-ID" dirty="0" smtClean="0"/>
              <a:t>, </a:t>
            </a:r>
            <a:r>
              <a:rPr lang="en-ID" dirty="0" err="1" smtClean="0"/>
              <a:t>realitas</a:t>
            </a:r>
            <a:r>
              <a:rPr lang="en-ID" dirty="0" smtClean="0"/>
              <a:t> yang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selalu</a:t>
            </a:r>
            <a:r>
              <a:rPr lang="en-ID" dirty="0" smtClean="0"/>
              <a:t> </a:t>
            </a:r>
            <a:r>
              <a:rPr lang="en-ID" dirty="0" err="1" smtClean="0"/>
              <a:t>berada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keadaan</a:t>
            </a:r>
            <a:r>
              <a:rPr lang="en-ID" dirty="0" smtClean="0"/>
              <a:t> </a:t>
            </a:r>
            <a:r>
              <a:rPr lang="en-ID" dirty="0" err="1" smtClean="0"/>
              <a:t>terpisah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realitas</a:t>
            </a:r>
            <a:r>
              <a:rPr lang="en-ID" dirty="0" smtClean="0"/>
              <a:t> yang lain. 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ruang</a:t>
            </a:r>
            <a:r>
              <a:rPr lang="en-ID" dirty="0" smtClean="0"/>
              <a:t> </a:t>
            </a:r>
            <a:r>
              <a:rPr lang="en-ID" dirty="0" err="1" smtClean="0"/>
              <a:t>sama</a:t>
            </a:r>
            <a:r>
              <a:rPr lang="en-ID" dirty="0" smtClean="0"/>
              <a:t> </a:t>
            </a:r>
            <a:r>
              <a:rPr lang="en-ID" dirty="0" err="1" smtClean="0"/>
              <a:t>sekali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. 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teori</a:t>
            </a:r>
            <a:r>
              <a:rPr lang="en-ID" dirty="0" smtClean="0"/>
              <a:t> yang </a:t>
            </a:r>
            <a:r>
              <a:rPr lang="en-ID" dirty="0" err="1" smtClean="0"/>
              <a:t>berhasil</a:t>
            </a:r>
            <a:r>
              <a:rPr lang="en-ID" dirty="0" smtClean="0"/>
              <a:t> </a:t>
            </a:r>
            <a:r>
              <a:rPr lang="en-ID" dirty="0" err="1" smtClean="0"/>
              <a:t>dibangun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bersifat</a:t>
            </a:r>
            <a:r>
              <a:rPr lang="en-ID" dirty="0" smtClean="0"/>
              <a:t> </a:t>
            </a:r>
            <a:r>
              <a:rPr lang="en-ID" dirty="0" err="1" smtClean="0"/>
              <a:t>sekuler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Yang </a:t>
            </a:r>
            <a:r>
              <a:rPr lang="en-ID" dirty="0" err="1" smtClean="0"/>
              <a:t>terakhir</a:t>
            </a:r>
            <a:r>
              <a:rPr lang="en-ID" dirty="0" smtClean="0"/>
              <a:t>,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spiritualis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pembelajaran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semua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 </a:t>
            </a:r>
            <a:r>
              <a:rPr lang="en-ID" dirty="0" err="1" smtClean="0"/>
              <a:t>berspiritualpun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dimulai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</a:t>
            </a:r>
            <a:r>
              <a:rPr lang="en-ID" dirty="0" err="1" smtClean="0"/>
              <a:t>Klub</a:t>
            </a:r>
            <a:r>
              <a:rPr lang="en-ID" dirty="0" smtClean="0"/>
              <a:t> </a:t>
            </a:r>
            <a:r>
              <a:rPr lang="en-ID" dirty="0" err="1" smtClean="0"/>
              <a:t>sepak</a:t>
            </a:r>
            <a:r>
              <a:rPr lang="en-ID" dirty="0" smtClean="0"/>
              <a:t> bola. 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ilmiah</a:t>
            </a:r>
            <a:r>
              <a:rPr lang="en-ID" dirty="0" smtClean="0"/>
              <a:t> yang spiritual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jalan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peneliti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mengenal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dekat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jalan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peneliti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kembali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jiwa</a:t>
            </a:r>
            <a:r>
              <a:rPr lang="en-ID" dirty="0" smtClean="0"/>
              <a:t> yang </a:t>
            </a:r>
            <a:r>
              <a:rPr lang="en-ID" dirty="0" err="1" smtClean="0"/>
              <a:t>suci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tenang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Teori</a:t>
            </a:r>
            <a:r>
              <a:rPr lang="en-ID" dirty="0" smtClean="0"/>
              <a:t> (</a:t>
            </a:r>
            <a:r>
              <a:rPr lang="en-ID" dirty="0" err="1" smtClean="0"/>
              <a:t>ilmu</a:t>
            </a:r>
            <a:r>
              <a:rPr lang="en-ID" dirty="0" smtClean="0"/>
              <a:t> </a:t>
            </a:r>
            <a:r>
              <a:rPr lang="en-ID" dirty="0" err="1" smtClean="0"/>
              <a:t>pengetahuan</a:t>
            </a:r>
            <a:r>
              <a:rPr lang="en-ID" dirty="0" smtClean="0"/>
              <a:t>)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dua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yang </a:t>
            </a:r>
            <a:r>
              <a:rPr lang="en-ID" dirty="0" err="1" smtClean="0"/>
              <a:t>berbeda</a:t>
            </a:r>
            <a:r>
              <a:rPr lang="en-ID" dirty="0" smtClean="0"/>
              <a:t>.  </a:t>
            </a:r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sesuatu</a:t>
            </a:r>
            <a:r>
              <a:rPr lang="en-ID" dirty="0" smtClean="0"/>
              <a:t> yang </a:t>
            </a:r>
            <a:r>
              <a:rPr lang="en-ID" dirty="0" err="1" smtClean="0"/>
              <a:t>obyektif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adanya</a:t>
            </a:r>
            <a:r>
              <a:rPr lang="en-ID" dirty="0" smtClean="0"/>
              <a:t> (</a:t>
            </a:r>
            <a:r>
              <a:rPr lang="en-ID" i="1" dirty="0" smtClean="0"/>
              <a:t>as it is</a:t>
            </a:r>
            <a:r>
              <a:rPr lang="en-ID" dirty="0" smtClean="0"/>
              <a:t>)</a:t>
            </a:r>
          </a:p>
          <a:p>
            <a:r>
              <a:rPr lang="en-ID" dirty="0" err="1" smtClean="0"/>
              <a:t>Teori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pemahaman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kacamata</a:t>
            </a:r>
            <a:r>
              <a:rPr lang="en-ID" dirty="0" smtClean="0"/>
              <a:t> </a:t>
            </a:r>
            <a:r>
              <a:rPr lang="en-ID" dirty="0" err="1" smtClean="0"/>
              <a:t>subyektif</a:t>
            </a:r>
            <a:r>
              <a:rPr lang="en-ID" dirty="0" smtClean="0"/>
              <a:t> yang </a:t>
            </a:r>
            <a:r>
              <a:rPr lang="en-ID" dirty="0" err="1" smtClean="0"/>
              <a:t>melekat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dirinya</a:t>
            </a:r>
            <a:r>
              <a:rPr lang="en-ID" dirty="0" smtClean="0"/>
              <a:t>, </a:t>
            </a:r>
            <a:r>
              <a:rPr lang="en-ID" dirty="0" err="1" smtClean="0"/>
              <a:t>yaitu</a:t>
            </a:r>
            <a:r>
              <a:rPr lang="en-ID" dirty="0" smtClean="0"/>
              <a:t> </a:t>
            </a:r>
            <a:r>
              <a:rPr lang="en-ID" dirty="0" err="1" smtClean="0"/>
              <a:t>kombinasi</a:t>
            </a:r>
            <a:r>
              <a:rPr lang="en-ID" dirty="0" smtClean="0"/>
              <a:t> </a:t>
            </a:r>
            <a:r>
              <a:rPr lang="en-ID" dirty="0" err="1" smtClean="0"/>
              <a:t>panca-indra</a:t>
            </a:r>
            <a:r>
              <a:rPr lang="en-ID" dirty="0" smtClean="0"/>
              <a:t>, </a:t>
            </a:r>
            <a:r>
              <a:rPr lang="en-ID" dirty="0" err="1" smtClean="0"/>
              <a:t>pengalaman</a:t>
            </a:r>
            <a:r>
              <a:rPr lang="en-ID" dirty="0" smtClean="0"/>
              <a:t>, </a:t>
            </a:r>
            <a:r>
              <a:rPr lang="en-ID" dirty="0" err="1" smtClean="0"/>
              <a:t>akal</a:t>
            </a:r>
            <a:r>
              <a:rPr lang="en-ID" dirty="0" smtClean="0"/>
              <a:t> </a:t>
            </a:r>
            <a:r>
              <a:rPr lang="en-ID" dirty="0" err="1" smtClean="0"/>
              <a:t>rasional</a:t>
            </a:r>
            <a:r>
              <a:rPr lang="en-ID" dirty="0" smtClean="0"/>
              <a:t>, </a:t>
            </a:r>
            <a:r>
              <a:rPr lang="en-ID" dirty="0" err="1" smtClean="0"/>
              <a:t>perasaan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intuisi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dipotret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berbagai</a:t>
            </a:r>
            <a:r>
              <a:rPr lang="en-ID" dirty="0" smtClean="0"/>
              <a:t> </a:t>
            </a:r>
            <a:r>
              <a:rPr lang="en-ID" dirty="0" err="1" smtClean="0"/>
              <a:t>sudut</a:t>
            </a:r>
            <a:r>
              <a:rPr lang="en-ID" dirty="0" smtClean="0"/>
              <a:t> </a:t>
            </a:r>
            <a:r>
              <a:rPr lang="en-ID" dirty="0" err="1" smtClean="0"/>
              <a:t>pandang</a:t>
            </a:r>
            <a:r>
              <a:rPr lang="en-ID" dirty="0" smtClean="0"/>
              <a:t> (</a:t>
            </a:r>
            <a:r>
              <a:rPr lang="en-ID" dirty="0" err="1" smtClean="0"/>
              <a:t>paradigma</a:t>
            </a:r>
            <a:r>
              <a:rPr lang="en-ID" dirty="0" smtClean="0"/>
              <a:t>) yang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akhirnya</a:t>
            </a:r>
            <a:r>
              <a:rPr lang="en-ID" dirty="0" smtClean="0"/>
              <a:t> </a:t>
            </a:r>
            <a:r>
              <a:rPr lang="en-ID" dirty="0" err="1" smtClean="0"/>
              <a:t>menghasilkan</a:t>
            </a:r>
            <a:r>
              <a:rPr lang="en-ID" dirty="0" smtClean="0"/>
              <a:t> </a:t>
            </a:r>
            <a:r>
              <a:rPr lang="en-ID" dirty="0" err="1" smtClean="0"/>
              <a:t>teori</a:t>
            </a:r>
            <a:r>
              <a:rPr lang="en-ID" dirty="0" smtClean="0"/>
              <a:t> yang </a:t>
            </a:r>
            <a:r>
              <a:rPr lang="en-ID" dirty="0" err="1" smtClean="0"/>
              <a:t>berbeda</a:t>
            </a:r>
            <a:r>
              <a:rPr lang="en-ID" dirty="0" smtClean="0"/>
              <a:t>.  </a:t>
            </a:r>
            <a:r>
              <a:rPr lang="en-ID" dirty="0" err="1" smtClean="0"/>
              <a:t>Semua</a:t>
            </a:r>
            <a:r>
              <a:rPr lang="en-ID" dirty="0" smtClean="0"/>
              <a:t> </a:t>
            </a:r>
            <a:r>
              <a:rPr lang="en-ID" dirty="0" err="1" smtClean="0"/>
              <a:t>teori</a:t>
            </a:r>
            <a:r>
              <a:rPr lang="en-ID" dirty="0" smtClean="0"/>
              <a:t> yang </a:t>
            </a:r>
            <a:r>
              <a:rPr lang="en-ID" dirty="0" err="1" smtClean="0"/>
              <a:t>dihasilkan</a:t>
            </a:r>
            <a:r>
              <a:rPr lang="en-ID" dirty="0" smtClean="0"/>
              <a:t> </a:t>
            </a:r>
            <a:r>
              <a:rPr lang="en-ID" dirty="0" err="1" smtClean="0"/>
              <a:t>pasti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kebenaran</a:t>
            </a:r>
            <a:r>
              <a:rPr lang="en-ID" dirty="0" smtClean="0"/>
              <a:t>,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benar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relatif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D" dirty="0" err="1" smtClean="0"/>
              <a:t>Studi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bertujuan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</a:t>
            </a:r>
            <a:r>
              <a:rPr lang="en-ID" dirty="0" err="1" smtClean="0"/>
              <a:t>Klub</a:t>
            </a:r>
            <a:r>
              <a:rPr lang="en-ID" dirty="0" smtClean="0"/>
              <a:t> </a:t>
            </a:r>
            <a:r>
              <a:rPr lang="en-ID" dirty="0" err="1" smtClean="0"/>
              <a:t>sepak</a:t>
            </a:r>
            <a:r>
              <a:rPr lang="en-ID" dirty="0" smtClean="0"/>
              <a:t> bola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nilai-nilai</a:t>
            </a:r>
            <a:r>
              <a:rPr lang="en-ID" dirty="0" smtClean="0"/>
              <a:t> </a:t>
            </a:r>
            <a:r>
              <a:rPr lang="en-ID" dirty="0" err="1" smtClean="0"/>
              <a:t>lokal</a:t>
            </a:r>
            <a:r>
              <a:rPr lang="en-ID" dirty="0" smtClean="0"/>
              <a:t> </a:t>
            </a:r>
            <a:r>
              <a:rPr lang="en-ID" dirty="0" err="1" smtClean="0"/>
              <a:t>budaya</a:t>
            </a:r>
            <a:r>
              <a:rPr lang="en-ID" dirty="0" smtClean="0"/>
              <a:t> Malang, </a:t>
            </a:r>
            <a:r>
              <a:rPr lang="en-ID" dirty="0" err="1" smtClean="0"/>
              <a:t>khususnya</a:t>
            </a:r>
            <a:r>
              <a:rPr lang="en-ID" dirty="0" smtClean="0"/>
              <a:t> </a:t>
            </a:r>
            <a:r>
              <a:rPr lang="en-ID" dirty="0" err="1" smtClean="0"/>
              <a:t>budaya</a:t>
            </a:r>
            <a:r>
              <a:rPr lang="en-ID" dirty="0" smtClean="0"/>
              <a:t> </a:t>
            </a:r>
            <a:r>
              <a:rPr lang="en-ID" dirty="0" err="1" smtClean="0"/>
              <a:t>Arema</a:t>
            </a:r>
            <a:r>
              <a:rPr lang="en-ID" dirty="0" smtClean="0"/>
              <a:t> (</a:t>
            </a:r>
            <a:r>
              <a:rPr lang="en-ID" dirty="0" err="1" smtClean="0"/>
              <a:t>Arek</a:t>
            </a:r>
            <a:r>
              <a:rPr lang="en-ID" dirty="0" smtClean="0"/>
              <a:t> Malang).  </a:t>
            </a:r>
            <a:r>
              <a:rPr lang="en-ID" dirty="0" err="1" smtClean="0"/>
              <a:t>Studi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khusus</a:t>
            </a:r>
            <a:r>
              <a:rPr lang="en-ID" dirty="0" smtClean="0"/>
              <a:t> </a:t>
            </a:r>
            <a:r>
              <a:rPr lang="en-ID" dirty="0" err="1" smtClean="0"/>
              <a:t>mengambil</a:t>
            </a:r>
            <a:r>
              <a:rPr lang="en-ID" dirty="0" smtClean="0"/>
              <a:t> </a:t>
            </a:r>
            <a:r>
              <a:rPr lang="en-ID" dirty="0" err="1" smtClean="0"/>
              <a:t>situs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basis </a:t>
            </a:r>
            <a:r>
              <a:rPr lang="en-ID" dirty="0" err="1" smtClean="0"/>
              <a:t>pengumpulan</a:t>
            </a:r>
            <a:r>
              <a:rPr lang="en-ID" dirty="0" smtClean="0"/>
              <a:t> data </a:t>
            </a:r>
            <a:r>
              <a:rPr lang="en-ID" dirty="0" err="1" smtClean="0"/>
              <a:t>empiris</a:t>
            </a:r>
            <a:r>
              <a:rPr lang="en-ID" dirty="0" smtClean="0"/>
              <a:t>. 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sebaliknya</a:t>
            </a:r>
            <a:r>
              <a:rPr lang="en-ID" dirty="0" smtClean="0"/>
              <a:t>, </a:t>
            </a:r>
            <a:r>
              <a:rPr lang="en-ID" dirty="0" err="1" smtClean="0"/>
              <a:t>studi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menekankan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upaya</a:t>
            </a:r>
            <a:r>
              <a:rPr lang="en-ID" dirty="0" smtClean="0"/>
              <a:t> </a:t>
            </a:r>
            <a:r>
              <a:rPr lang="en-ID" dirty="0" err="1" smtClean="0"/>
              <a:t>konstruksi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spiritual </a:t>
            </a:r>
            <a:r>
              <a:rPr lang="en-ID" dirty="0" err="1" smtClean="0"/>
              <a:t>meskipun</a:t>
            </a:r>
            <a:r>
              <a:rPr lang="en-ID" dirty="0" smtClean="0"/>
              <a:t> </a:t>
            </a:r>
            <a:r>
              <a:rPr lang="en-ID" dirty="0" err="1" smtClean="0"/>
              <a:t>di</a:t>
            </a:r>
            <a:r>
              <a:rPr lang="en-ID" dirty="0" smtClean="0"/>
              <a:t>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disajikan</a:t>
            </a:r>
            <a:r>
              <a:rPr lang="en-ID" dirty="0" smtClean="0"/>
              <a:t> data-data </a:t>
            </a:r>
            <a:r>
              <a:rPr lang="en-ID" dirty="0" err="1" smtClean="0"/>
              <a:t>sekunder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mendukung</a:t>
            </a:r>
            <a:r>
              <a:rPr lang="en-ID" dirty="0" smtClean="0"/>
              <a:t> </a:t>
            </a:r>
            <a:r>
              <a:rPr lang="en-ID" dirty="0" err="1" smtClean="0"/>
              <a:t>argumentasi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spiritualis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Data yang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data </a:t>
            </a:r>
            <a:r>
              <a:rPr lang="en-ID" dirty="0" err="1" smtClean="0"/>
              <a:t>empiris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non-</a:t>
            </a:r>
            <a:r>
              <a:rPr lang="en-ID" dirty="0" err="1" smtClean="0"/>
              <a:t>empiris</a:t>
            </a:r>
            <a:endParaRPr lang="en-ID" dirty="0" smtClean="0"/>
          </a:p>
          <a:p>
            <a:endParaRPr lang="en-ID" dirty="0" smtClean="0"/>
          </a:p>
          <a:p>
            <a:r>
              <a:rPr lang="en-ID" dirty="0" smtClean="0"/>
              <a:t>Data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bahan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peneliti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diolah</a:t>
            </a:r>
            <a:r>
              <a:rPr lang="en-ID" dirty="0" smtClean="0"/>
              <a:t> </a:t>
            </a:r>
            <a:r>
              <a:rPr lang="en-ID" dirty="0" err="1" smtClean="0"/>
              <a:t>di</a:t>
            </a:r>
            <a:r>
              <a:rPr lang="en-ID" dirty="0" smtClean="0"/>
              <a:t> </a:t>
            </a:r>
            <a:r>
              <a:rPr lang="en-ID" dirty="0" err="1" smtClean="0"/>
              <a:t>alam</a:t>
            </a:r>
            <a:r>
              <a:rPr lang="en-ID" dirty="0" smtClean="0"/>
              <a:t> </a:t>
            </a:r>
            <a:r>
              <a:rPr lang="en-ID" dirty="0" err="1" smtClean="0"/>
              <a:t>bawah</a:t>
            </a:r>
            <a:r>
              <a:rPr lang="en-ID" dirty="0" smtClean="0"/>
              <a:t> </a:t>
            </a:r>
            <a:r>
              <a:rPr lang="en-ID" dirty="0" err="1" smtClean="0"/>
              <a:t>sadar</a:t>
            </a:r>
            <a:r>
              <a:rPr lang="en-ID" dirty="0" smtClean="0"/>
              <a:t>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peneliti</a:t>
            </a:r>
            <a:r>
              <a:rPr lang="en-ID" dirty="0" smtClean="0"/>
              <a:t> </a:t>
            </a:r>
            <a:r>
              <a:rPr lang="en-ID" dirty="0" err="1" smtClean="0"/>
              <a:t>mendapatkan</a:t>
            </a:r>
            <a:r>
              <a:rPr lang="en-ID" dirty="0" smtClean="0"/>
              <a:t> </a:t>
            </a:r>
            <a:r>
              <a:rPr lang="en-ID" dirty="0" err="1" smtClean="0"/>
              <a:t>pemahaman</a:t>
            </a:r>
            <a:r>
              <a:rPr lang="en-ID" dirty="0" smtClean="0"/>
              <a:t> </a:t>
            </a:r>
            <a:r>
              <a:rPr lang="en-ID" dirty="0" err="1" smtClean="0"/>
              <a:t>intuitif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di</a:t>
            </a:r>
            <a:r>
              <a:rPr lang="en-ID" dirty="0" smtClean="0"/>
              <a:t> </a:t>
            </a:r>
            <a:r>
              <a:rPr lang="en-ID" dirty="0" err="1" smtClean="0"/>
              <a:t>dunia</a:t>
            </a:r>
            <a:r>
              <a:rPr lang="en-ID" dirty="0" smtClean="0"/>
              <a:t> </a:t>
            </a:r>
            <a:r>
              <a:rPr lang="en-ID" dirty="0" err="1" smtClean="0"/>
              <a:t>empiris</a:t>
            </a:r>
            <a:r>
              <a:rPr lang="en-ID" dirty="0" smtClean="0"/>
              <a:t> (</a:t>
            </a:r>
            <a:r>
              <a:rPr lang="en-ID" dirty="0" err="1" smtClean="0"/>
              <a:t>Aman</a:t>
            </a:r>
            <a:r>
              <a:rPr lang="en-ID" dirty="0" smtClean="0"/>
              <a:t> 2013; 2014; Newberg &amp; Waldman 2009; Murphy 2006).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Disain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spiritualis</a:t>
            </a:r>
            <a:r>
              <a:rPr lang="en-ID" dirty="0" smtClean="0"/>
              <a:t> (</a:t>
            </a:r>
            <a:r>
              <a:rPr lang="en-ID" dirty="0" err="1" smtClean="0"/>
              <a:t>memang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umum</a:t>
            </a:r>
            <a:r>
              <a:rPr lang="en-ID" dirty="0" smtClean="0"/>
              <a:t> </a:t>
            </a:r>
            <a:r>
              <a:rPr lang="en-ID" dirty="0" err="1" smtClean="0"/>
              <a:t>digunakan</a:t>
            </a:r>
            <a:r>
              <a:rPr lang="en-ID" dirty="0" smtClean="0"/>
              <a:t>)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disain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yang </a:t>
            </a:r>
            <a:r>
              <a:rPr lang="en-ID" dirty="0" err="1" smtClean="0"/>
              <a:t>berdasarkan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spontanitas</a:t>
            </a:r>
            <a:r>
              <a:rPr lang="en-ID" dirty="0" smtClean="0"/>
              <a:t> spiritual.  </a:t>
            </a:r>
            <a:r>
              <a:rPr lang="en-ID" dirty="0" err="1" smtClean="0"/>
              <a:t>Spontanitas</a:t>
            </a:r>
            <a:r>
              <a:rPr lang="en-ID" dirty="0" smtClean="0"/>
              <a:t> spiritual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dimiliki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orang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kadar</a:t>
            </a:r>
            <a:r>
              <a:rPr lang="en-ID" dirty="0" smtClean="0"/>
              <a:t> yang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bervariasi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Spontanitas</a:t>
            </a:r>
            <a:r>
              <a:rPr lang="en-ID" dirty="0" smtClean="0"/>
              <a:t> spiritual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dasarnya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pengalaman</a:t>
            </a:r>
            <a:r>
              <a:rPr lang="en-ID" dirty="0" smtClean="0"/>
              <a:t> </a:t>
            </a:r>
            <a:r>
              <a:rPr lang="en-ID" dirty="0" err="1" smtClean="0"/>
              <a:t>keterhubungan</a:t>
            </a:r>
            <a:r>
              <a:rPr lang="en-ID" dirty="0" smtClean="0"/>
              <a:t> spiritual </a:t>
            </a:r>
            <a:r>
              <a:rPr lang="en-ID" dirty="0" err="1" smtClean="0"/>
              <a:t>antara</a:t>
            </a:r>
            <a:r>
              <a:rPr lang="en-ID" dirty="0" smtClean="0"/>
              <a:t> </a:t>
            </a:r>
            <a:r>
              <a:rPr lang="en-ID" dirty="0" err="1" smtClean="0"/>
              <a:t>seseorang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lingkungan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.  </a:t>
            </a:r>
            <a:r>
              <a:rPr lang="en-ID" dirty="0" err="1" smtClean="0"/>
              <a:t>Keterhubungan</a:t>
            </a:r>
            <a:r>
              <a:rPr lang="en-ID" dirty="0" smtClean="0"/>
              <a:t> spiritual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sebetulnya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 yang </a:t>
            </a:r>
            <a:r>
              <a:rPr lang="en-ID" dirty="0" err="1" smtClean="0"/>
              <a:t>nyata</a:t>
            </a:r>
            <a:r>
              <a:rPr lang="en-ID" dirty="0" smtClean="0"/>
              <a:t>,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segala</a:t>
            </a:r>
            <a:r>
              <a:rPr lang="en-ID" dirty="0" smtClean="0"/>
              <a:t> </a:t>
            </a:r>
            <a:r>
              <a:rPr lang="en-ID" dirty="0" err="1" smtClean="0"/>
              <a:t>sesuatu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yang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</a:t>
            </a:r>
            <a:r>
              <a:rPr lang="en-ID" dirty="0" err="1" smtClean="0"/>
              <a:t>seperti</a:t>
            </a:r>
            <a:r>
              <a:rPr lang="en-ID" dirty="0" smtClean="0"/>
              <a:t> yang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dijelaskan</a:t>
            </a:r>
            <a:r>
              <a:rPr lang="en-ID" dirty="0" smtClean="0"/>
              <a:t> </a:t>
            </a:r>
            <a:r>
              <a:rPr lang="en-ID" dirty="0" err="1" smtClean="0"/>
              <a:t>di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(</a:t>
            </a:r>
            <a:r>
              <a:rPr lang="en-ID" dirty="0" err="1" smtClean="0"/>
              <a:t>Chodjim</a:t>
            </a:r>
            <a:r>
              <a:rPr lang="en-ID" dirty="0" smtClean="0"/>
              <a:t> 2002; 2003; 2013; </a:t>
            </a:r>
            <a:r>
              <a:rPr lang="en-ID" dirty="0" err="1" smtClean="0"/>
              <a:t>Mustofa</a:t>
            </a:r>
            <a:r>
              <a:rPr lang="en-ID" dirty="0" smtClean="0"/>
              <a:t> 2005)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Disain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spiritualis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metode</a:t>
            </a:r>
            <a:r>
              <a:rPr lang="en-ID" dirty="0" smtClean="0"/>
              <a:t> yang </a:t>
            </a:r>
            <a:r>
              <a:rPr lang="en-ID" dirty="0" err="1" smtClean="0"/>
              <a:t>baku</a:t>
            </a:r>
            <a:r>
              <a:rPr lang="en-ID" dirty="0" smtClean="0"/>
              <a:t> </a:t>
            </a:r>
            <a:r>
              <a:rPr lang="en-ID" dirty="0" err="1" smtClean="0"/>
              <a:t>sebagaimana</a:t>
            </a:r>
            <a:r>
              <a:rPr lang="en-ID" dirty="0" smtClean="0"/>
              <a:t> yang </a:t>
            </a:r>
            <a:r>
              <a:rPr lang="en-ID" dirty="0" err="1" smtClean="0"/>
              <a:t>ditemukan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positivis</a:t>
            </a:r>
            <a:r>
              <a:rPr lang="en-ID" dirty="0" smtClean="0"/>
              <a:t> </a:t>
            </a:r>
            <a:r>
              <a:rPr lang="en-ID" dirty="0" err="1" smtClean="0"/>
              <a:t>maupun</a:t>
            </a:r>
            <a:r>
              <a:rPr lang="en-ID" dirty="0" smtClean="0"/>
              <a:t> non-</a:t>
            </a:r>
            <a:r>
              <a:rPr lang="en-ID" dirty="0" err="1" smtClean="0"/>
              <a:t>positivis</a:t>
            </a:r>
            <a:r>
              <a:rPr lang="en-ID" dirty="0" smtClean="0"/>
              <a:t> </a:t>
            </a:r>
            <a:r>
              <a:rPr lang="en-ID" dirty="0" err="1" smtClean="0"/>
              <a:t>lainnya</a:t>
            </a:r>
            <a:r>
              <a:rPr lang="en-ID" dirty="0" smtClean="0"/>
              <a:t>.  </a:t>
            </a:r>
            <a:r>
              <a:rPr lang="en-ID" dirty="0" err="1" smtClean="0"/>
              <a:t>Metode</a:t>
            </a:r>
            <a:r>
              <a:rPr lang="en-ID" dirty="0" smtClean="0"/>
              <a:t> yang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sepenuhnya</a:t>
            </a:r>
            <a:r>
              <a:rPr lang="en-ID" dirty="0" smtClean="0"/>
              <a:t> </a:t>
            </a:r>
            <a:r>
              <a:rPr lang="en-ID" dirty="0" err="1" smtClean="0"/>
              <a:t>mengikuti</a:t>
            </a:r>
            <a:r>
              <a:rPr lang="en-ID" dirty="0" smtClean="0"/>
              <a:t> </a:t>
            </a:r>
            <a:r>
              <a:rPr lang="en-ID" dirty="0" err="1" smtClean="0"/>
              <a:t>gerak</a:t>
            </a:r>
            <a:r>
              <a:rPr lang="en-ID" dirty="0" smtClean="0"/>
              <a:t> spirit (</a:t>
            </a:r>
            <a:r>
              <a:rPr lang="en-ID" dirty="0" err="1" smtClean="0"/>
              <a:t>ruh</a:t>
            </a:r>
            <a:r>
              <a:rPr lang="en-ID" dirty="0" smtClean="0"/>
              <a:t>)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peneliti</a:t>
            </a:r>
            <a:r>
              <a:rPr lang="en-ID" dirty="0" smtClean="0"/>
              <a:t> (</a:t>
            </a:r>
            <a:r>
              <a:rPr lang="en-ID" dirty="0" err="1" smtClean="0"/>
              <a:t>Aman</a:t>
            </a:r>
            <a:r>
              <a:rPr lang="en-ID" dirty="0" smtClean="0"/>
              <a:t> 2014; 2013; Seale 2001; Lee 1999)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Komunikasi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doa</a:t>
            </a:r>
            <a:r>
              <a:rPr lang="en-ID" dirty="0" smtClean="0"/>
              <a:t>, </a:t>
            </a:r>
            <a:r>
              <a:rPr lang="en-ID" dirty="0" err="1" smtClean="0"/>
              <a:t>tafakkur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dzikir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yang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mendapatkan</a:t>
            </a:r>
            <a:r>
              <a:rPr lang="en-ID" dirty="0" smtClean="0"/>
              <a:t> </a:t>
            </a:r>
            <a:r>
              <a:rPr lang="en-ID" dirty="0" err="1" smtClean="0"/>
              <a:t>inspirasi</a:t>
            </a:r>
            <a:r>
              <a:rPr lang="en-ID" dirty="0" smtClean="0"/>
              <a:t> (</a:t>
            </a:r>
            <a:r>
              <a:rPr lang="en-ID" dirty="0" err="1" smtClean="0"/>
              <a:t>ilham</a:t>
            </a:r>
            <a:r>
              <a:rPr lang="en-ID" dirty="0" smtClean="0"/>
              <a:t>) (</a:t>
            </a:r>
            <a:r>
              <a:rPr lang="en-ID" dirty="0" err="1" smtClean="0"/>
              <a:t>Aman</a:t>
            </a:r>
            <a:r>
              <a:rPr lang="en-ID" dirty="0" smtClean="0"/>
              <a:t> 2014; 2013; Newberg &amp; Waldman 2009)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Wulandari</a:t>
            </a:r>
            <a:r>
              <a:rPr lang="en-US" dirty="0" smtClean="0"/>
              <a:t> (2012)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(</a:t>
            </a:r>
            <a:r>
              <a:rPr lang="en-US" i="1" dirty="0" smtClean="0"/>
              <a:t>asset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Pengantar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spirit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ruh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yang </a:t>
            </a:r>
            <a:r>
              <a:rPr lang="en-US" dirty="0" err="1" smtClean="0"/>
              <a:t>dihembuskan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.  </a:t>
            </a:r>
            <a:r>
              <a:rPr lang="en-US" dirty="0" err="1" smtClean="0"/>
              <a:t>Sebutan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spirit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ruh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, </a:t>
            </a:r>
            <a:r>
              <a:rPr lang="en-US" dirty="0" err="1" smtClean="0"/>
              <a:t>percikan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(</a:t>
            </a:r>
            <a:r>
              <a:rPr lang="en-US" i="1" dirty="0" smtClean="0"/>
              <a:t>God-spot</a:t>
            </a:r>
            <a:r>
              <a:rPr lang="en-US" dirty="0" smtClean="0"/>
              <a:t>),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,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,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bashirah</a:t>
            </a:r>
            <a:r>
              <a:rPr lang="en-US" dirty="0" smtClean="0"/>
              <a:t> (</a:t>
            </a:r>
            <a:r>
              <a:rPr lang="en-US" dirty="0" err="1" smtClean="0"/>
              <a:t>Aman</a:t>
            </a:r>
            <a:r>
              <a:rPr lang="en-US" dirty="0" smtClean="0"/>
              <a:t> 2014; 2013)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Saya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peneliti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prosedur</a:t>
            </a:r>
            <a:r>
              <a:rPr lang="en-ID" dirty="0" smtClean="0"/>
              <a:t> spiritual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</a:t>
            </a:r>
            <a:r>
              <a:rPr lang="en-ID" dirty="0" err="1" smtClean="0"/>
              <a:t>analisis</a:t>
            </a:r>
            <a:r>
              <a:rPr lang="en-ID" dirty="0" smtClean="0"/>
              <a:t> yang </a:t>
            </a:r>
            <a:r>
              <a:rPr lang="en-ID" dirty="0" err="1" smtClean="0"/>
              <a:t>tepat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Prosedur</a:t>
            </a:r>
            <a:r>
              <a:rPr lang="en-ID" dirty="0" smtClean="0"/>
              <a:t> </a:t>
            </a:r>
            <a:r>
              <a:rPr lang="en-ID" dirty="0" err="1" smtClean="0"/>
              <a:t>pertama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berdoa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, </a:t>
            </a:r>
            <a:r>
              <a:rPr lang="en-ID" dirty="0" err="1" smtClean="0"/>
              <a:t>yaitu</a:t>
            </a:r>
            <a:r>
              <a:rPr lang="en-ID" dirty="0" smtClean="0"/>
              <a:t> </a:t>
            </a:r>
            <a:r>
              <a:rPr lang="en-ID" dirty="0" err="1" smtClean="0"/>
              <a:t>memohon</a:t>
            </a:r>
            <a:r>
              <a:rPr lang="en-ID" dirty="0" smtClean="0"/>
              <a:t> </a:t>
            </a:r>
            <a:r>
              <a:rPr lang="en-ID" dirty="0" err="1" smtClean="0"/>
              <a:t>perkenan</a:t>
            </a:r>
            <a:r>
              <a:rPr lang="en-ID" dirty="0" smtClean="0"/>
              <a:t> </a:t>
            </a:r>
            <a:r>
              <a:rPr lang="en-ID" dirty="0" err="1" smtClean="0"/>
              <a:t>Dia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ide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metode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cocok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mengalisis</a:t>
            </a:r>
            <a:r>
              <a:rPr lang="en-ID" dirty="0" smtClean="0"/>
              <a:t> data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tersedia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Prosedur</a:t>
            </a:r>
            <a:r>
              <a:rPr lang="en-ID" dirty="0" smtClean="0"/>
              <a:t> </a:t>
            </a:r>
            <a:r>
              <a:rPr lang="en-ID" dirty="0" err="1" smtClean="0"/>
              <a:t>kedua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selalu</a:t>
            </a:r>
            <a:r>
              <a:rPr lang="en-ID" dirty="0" smtClean="0"/>
              <a:t> </a:t>
            </a:r>
            <a:r>
              <a:rPr lang="en-ID" dirty="0" err="1" smtClean="0"/>
              <a:t>memikirkan</a:t>
            </a:r>
            <a:r>
              <a:rPr lang="en-ID" dirty="0" smtClean="0"/>
              <a:t> (</a:t>
            </a:r>
            <a:r>
              <a:rPr lang="en-ID" i="1" dirty="0" err="1" smtClean="0"/>
              <a:t>tafakkur</a:t>
            </a:r>
            <a:r>
              <a:rPr lang="en-ID" dirty="0" smtClean="0"/>
              <a:t>)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dianalisis</a:t>
            </a:r>
            <a:r>
              <a:rPr lang="en-ID" dirty="0" smtClean="0"/>
              <a:t>, </a:t>
            </a:r>
            <a:r>
              <a:rPr lang="en-ID" dirty="0" err="1" smtClean="0"/>
              <a:t>dibahas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diargumentasikan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Yang </a:t>
            </a:r>
            <a:r>
              <a:rPr lang="en-ID" dirty="0" err="1" smtClean="0"/>
              <a:t>ketiga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mengakses</a:t>
            </a:r>
            <a:r>
              <a:rPr lang="en-ID" dirty="0" smtClean="0"/>
              <a:t> </a:t>
            </a:r>
            <a:r>
              <a:rPr lang="en-ID" dirty="0" err="1" smtClean="0"/>
              <a:t>energi</a:t>
            </a:r>
            <a:r>
              <a:rPr lang="en-ID" dirty="0" smtClean="0"/>
              <a:t> </a:t>
            </a:r>
            <a:r>
              <a:rPr lang="en-ID" dirty="0" err="1" smtClean="0"/>
              <a:t>ilmu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(</a:t>
            </a:r>
            <a:r>
              <a:rPr lang="en-ID" i="1" dirty="0" err="1" smtClean="0"/>
              <a:t>dzikir</a:t>
            </a:r>
            <a:r>
              <a:rPr lang="en-ID" dirty="0" smtClean="0"/>
              <a:t>). </a:t>
            </a:r>
            <a:r>
              <a:rPr lang="en-ID" dirty="0" err="1" smtClean="0"/>
              <a:t>semuanya</a:t>
            </a:r>
            <a:r>
              <a:rPr lang="en-ID" dirty="0" smtClean="0"/>
              <a:t> </a:t>
            </a:r>
            <a:r>
              <a:rPr lang="en-ID" dirty="0" err="1" smtClean="0"/>
              <a:t>diinteraksikan</a:t>
            </a:r>
            <a:r>
              <a:rPr lang="en-ID" dirty="0" smtClean="0"/>
              <a:t> </a:t>
            </a:r>
            <a:r>
              <a:rPr lang="en-ID" dirty="0" err="1" smtClean="0"/>
              <a:t>sedemikian</a:t>
            </a:r>
            <a:r>
              <a:rPr lang="en-ID" dirty="0" smtClean="0"/>
              <a:t> </a:t>
            </a:r>
            <a:r>
              <a:rPr lang="en-ID" dirty="0" err="1" smtClean="0"/>
              <a:t>rupa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kesadaran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kepasrahan</a:t>
            </a:r>
            <a:r>
              <a:rPr lang="en-ID" dirty="0" smtClean="0"/>
              <a:t> </a:t>
            </a:r>
            <a:r>
              <a:rPr lang="en-ID" dirty="0" err="1" smtClean="0"/>
              <a:t>mendalam</a:t>
            </a:r>
            <a:r>
              <a:rPr lang="en-ID" dirty="0" smtClean="0"/>
              <a:t>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akhirnya</a:t>
            </a:r>
            <a:r>
              <a:rPr lang="en-ID" dirty="0" smtClean="0"/>
              <a:t> </a:t>
            </a:r>
            <a:r>
              <a:rPr lang="en-ID" dirty="0" err="1" smtClean="0"/>
              <a:t>memperoleh</a:t>
            </a:r>
            <a:r>
              <a:rPr lang="en-ID" dirty="0" smtClean="0"/>
              <a:t> </a:t>
            </a:r>
            <a:r>
              <a:rPr lang="en-ID" dirty="0" err="1" smtClean="0"/>
              <a:t>inspirasi</a:t>
            </a:r>
            <a:r>
              <a:rPr lang="en-ID" dirty="0" smtClean="0"/>
              <a:t> (</a:t>
            </a:r>
            <a:r>
              <a:rPr lang="en-ID" dirty="0" err="1" smtClean="0"/>
              <a:t>Aman</a:t>
            </a:r>
            <a:r>
              <a:rPr lang="en-ID" dirty="0" smtClean="0"/>
              <a:t> 2014; 2013; Newberg &amp; Waldman 2009)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proses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, </a:t>
            </a:r>
            <a:r>
              <a:rPr lang="en-ID" dirty="0" err="1" smtClean="0"/>
              <a:t>saya</a:t>
            </a:r>
            <a:r>
              <a:rPr lang="en-ID" dirty="0" smtClean="0"/>
              <a:t> </a:t>
            </a:r>
            <a:r>
              <a:rPr lang="en-ID" dirty="0" err="1" smtClean="0"/>
              <a:t>memperoleh</a:t>
            </a:r>
            <a:r>
              <a:rPr lang="en-ID" dirty="0" smtClean="0"/>
              <a:t> </a:t>
            </a:r>
            <a:r>
              <a:rPr lang="en-ID" dirty="0" err="1" smtClean="0"/>
              <a:t>inspirasi</a:t>
            </a:r>
            <a:r>
              <a:rPr lang="en-ID" dirty="0" smtClean="0"/>
              <a:t> </a:t>
            </a:r>
            <a:r>
              <a:rPr lang="en-ID" dirty="0" err="1" smtClean="0"/>
              <a:t>berupa</a:t>
            </a:r>
            <a:r>
              <a:rPr lang="en-ID" dirty="0" smtClean="0"/>
              <a:t> bola (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pandangan</a:t>
            </a:r>
            <a:r>
              <a:rPr lang="en-ID" dirty="0" smtClean="0"/>
              <a:t> </a:t>
            </a:r>
            <a:r>
              <a:rPr lang="en-ID" dirty="0" err="1" smtClean="0"/>
              <a:t>imajiner</a:t>
            </a:r>
            <a:r>
              <a:rPr lang="en-ID" dirty="0" smtClean="0"/>
              <a:t>).  </a:t>
            </a:r>
            <a:r>
              <a:rPr lang="en-ID" dirty="0" err="1" smtClean="0"/>
              <a:t>Artinya</a:t>
            </a:r>
            <a:r>
              <a:rPr lang="en-ID" dirty="0" smtClean="0"/>
              <a:t>, </a:t>
            </a:r>
            <a:r>
              <a:rPr lang="en-ID" dirty="0" err="1" smtClean="0"/>
              <a:t>alat</a:t>
            </a:r>
            <a:r>
              <a:rPr lang="en-ID" dirty="0" smtClean="0"/>
              <a:t> yang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menganalisis</a:t>
            </a:r>
            <a:r>
              <a:rPr lang="en-ID" dirty="0" smtClean="0"/>
              <a:t> data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metafora</a:t>
            </a:r>
            <a:r>
              <a:rPr lang="en-ID" dirty="0" smtClean="0"/>
              <a:t> bola. 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, </a:t>
            </a:r>
            <a:r>
              <a:rPr lang="en-ID" dirty="0" err="1" smtClean="0"/>
              <a:t>pembahasan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metafora</a:t>
            </a:r>
            <a:r>
              <a:rPr lang="en-ID" dirty="0" smtClean="0"/>
              <a:t> bola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kata</a:t>
            </a:r>
            <a:r>
              <a:rPr lang="en-ID" dirty="0" smtClean="0"/>
              <a:t> lain, </a:t>
            </a:r>
            <a:r>
              <a:rPr lang="en-ID" dirty="0" err="1" smtClean="0"/>
              <a:t>alat</a:t>
            </a:r>
            <a:r>
              <a:rPr lang="en-ID" dirty="0" smtClean="0"/>
              <a:t> </a:t>
            </a:r>
            <a:r>
              <a:rPr lang="en-ID" dirty="0" err="1" smtClean="0"/>
              <a:t>analisis</a:t>
            </a:r>
            <a:r>
              <a:rPr lang="en-ID" dirty="0" smtClean="0"/>
              <a:t> yang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termasuk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golongan</a:t>
            </a:r>
            <a:r>
              <a:rPr lang="en-ID" dirty="0" smtClean="0"/>
              <a:t> </a:t>
            </a:r>
            <a:r>
              <a:rPr lang="en-ID" dirty="0" err="1" smtClean="0"/>
              <a:t>logika</a:t>
            </a:r>
            <a:r>
              <a:rPr lang="en-ID" dirty="0" smtClean="0"/>
              <a:t> </a:t>
            </a:r>
            <a:r>
              <a:rPr lang="en-ID" dirty="0" err="1" smtClean="0"/>
              <a:t>teoritis</a:t>
            </a:r>
            <a:r>
              <a:rPr lang="en-ID" dirty="0" smtClean="0"/>
              <a:t>. 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logika</a:t>
            </a:r>
            <a:r>
              <a:rPr lang="en-ID" dirty="0" smtClean="0"/>
              <a:t> </a:t>
            </a:r>
            <a:r>
              <a:rPr lang="en-ID" dirty="0" err="1" smtClean="0"/>
              <a:t>metafora</a:t>
            </a:r>
            <a:r>
              <a:rPr lang="en-ID" dirty="0" smtClean="0"/>
              <a:t> bola </a:t>
            </a:r>
            <a:r>
              <a:rPr lang="en-ID" dirty="0" err="1" smtClean="0"/>
              <a:t>ini</a:t>
            </a:r>
            <a:r>
              <a:rPr lang="en-ID" dirty="0" smtClean="0"/>
              <a:t>, data </a:t>
            </a:r>
            <a:r>
              <a:rPr lang="en-ID" dirty="0" err="1" smtClean="0"/>
              <a:t>dianalisis</a:t>
            </a:r>
            <a:r>
              <a:rPr lang="en-ID" dirty="0" smtClean="0"/>
              <a:t> </a:t>
            </a:r>
            <a:r>
              <a:rPr lang="en-ID" dirty="0" err="1" smtClean="0"/>
              <a:t>sedemikian</a:t>
            </a:r>
            <a:r>
              <a:rPr lang="en-ID" dirty="0" smtClean="0"/>
              <a:t> </a:t>
            </a:r>
            <a:r>
              <a:rPr lang="en-ID" dirty="0" err="1" smtClean="0"/>
              <a:t>rupa</a:t>
            </a:r>
            <a:r>
              <a:rPr lang="en-ID" dirty="0" smtClean="0"/>
              <a:t>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akhirnya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merumuskan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</a:t>
            </a:r>
            <a:r>
              <a:rPr lang="en-ID" dirty="0" err="1" smtClean="0"/>
              <a:t>Klub</a:t>
            </a:r>
            <a:r>
              <a:rPr lang="en-ID" dirty="0" smtClean="0"/>
              <a:t> </a:t>
            </a:r>
            <a:r>
              <a:rPr lang="en-ID" dirty="0" err="1" smtClean="0"/>
              <a:t>sepak</a:t>
            </a:r>
            <a:r>
              <a:rPr lang="en-ID" dirty="0" smtClean="0"/>
              <a:t> bola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Metafora</a:t>
            </a:r>
            <a:r>
              <a:rPr lang="en-GB" dirty="0" smtClean="0"/>
              <a:t> bola</a:t>
            </a:r>
            <a:endParaRPr lang="en-US" dirty="0"/>
          </a:p>
        </p:txBody>
      </p:sp>
      <p:pic>
        <p:nvPicPr>
          <p:cNvPr id="4" name="Content Placeholder 3" descr="http://4.bp.blogspot.com/-feby2Dx_dek/UnH17NIoiaI/AAAAAAAABOM/H1aGCpXMd_g/s320/Bola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601119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/>
              <a:t>Basa</a:t>
            </a:r>
            <a:r>
              <a:rPr lang="en-GB" i="1" dirty="0" smtClean="0"/>
              <a:t> </a:t>
            </a:r>
            <a:r>
              <a:rPr lang="en-GB" i="1" dirty="0" err="1" smtClean="0"/>
              <a:t>walik</a:t>
            </a:r>
            <a:r>
              <a:rPr lang="en-GB" i="1" dirty="0" smtClean="0"/>
              <a:t>-an</a:t>
            </a:r>
          </a:p>
          <a:p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i="1" dirty="0" err="1" smtClean="0"/>
              <a:t>basa</a:t>
            </a:r>
            <a:r>
              <a:rPr lang="en-ID" i="1" dirty="0" smtClean="0"/>
              <a:t> </a:t>
            </a:r>
            <a:r>
              <a:rPr lang="en-ID" i="1" dirty="0" err="1" smtClean="0"/>
              <a:t>walik</a:t>
            </a:r>
            <a:r>
              <a:rPr lang="en-ID" i="1" dirty="0" smtClean="0"/>
              <a:t>-an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,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membalik</a:t>
            </a:r>
            <a:r>
              <a:rPr lang="en-ID" dirty="0" smtClean="0"/>
              <a:t> </a:t>
            </a:r>
            <a:r>
              <a:rPr lang="en-ID" dirty="0" err="1" smtClean="0"/>
              <a:t>sesuatu</a:t>
            </a:r>
            <a:r>
              <a:rPr lang="en-ID" dirty="0" smtClean="0"/>
              <a:t> yang </a:t>
            </a:r>
            <a:r>
              <a:rPr lang="en-ID" dirty="0" err="1" smtClean="0"/>
              <a:t>sifatnya</a:t>
            </a:r>
            <a:r>
              <a:rPr lang="en-ID" dirty="0" smtClean="0"/>
              <a:t> </a:t>
            </a:r>
            <a:r>
              <a:rPr lang="en-ID" dirty="0" err="1" smtClean="0"/>
              <a:t>eksternal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(</a:t>
            </a:r>
            <a:r>
              <a:rPr lang="en-ID" dirty="0" err="1" smtClean="0"/>
              <a:t>yaitu</a:t>
            </a:r>
            <a:r>
              <a:rPr lang="en-ID" dirty="0" smtClean="0"/>
              <a:t>, </a:t>
            </a:r>
            <a:r>
              <a:rPr lang="en-ID" dirty="0" err="1" smtClean="0"/>
              <a:t>laba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 smtClean="0"/>
              <a:t>puncak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 smtClean="0"/>
              <a:t>eksternal</a:t>
            </a:r>
            <a:r>
              <a:rPr lang="en-ID" dirty="0" smtClean="0"/>
              <a:t>)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sesuatu</a:t>
            </a:r>
            <a:r>
              <a:rPr lang="en-ID" dirty="0" smtClean="0"/>
              <a:t> yang </a:t>
            </a:r>
            <a:r>
              <a:rPr lang="en-ID" dirty="0" err="1" smtClean="0"/>
              <a:t>sifatnya</a:t>
            </a:r>
            <a:r>
              <a:rPr lang="en-ID" dirty="0" smtClean="0"/>
              <a:t> internal </a:t>
            </a:r>
            <a:r>
              <a:rPr lang="en-ID" dirty="0" err="1" smtClean="0"/>
              <a:t>dan</a:t>
            </a:r>
            <a:r>
              <a:rPr lang="en-ID" dirty="0" smtClean="0"/>
              <a:t> spiritual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Garis</a:t>
            </a:r>
            <a:r>
              <a:rPr lang="en-ID" dirty="0" smtClean="0"/>
              <a:t> </a:t>
            </a:r>
            <a:r>
              <a:rPr lang="en-ID" dirty="0" err="1" smtClean="0"/>
              <a:t>penghubung</a:t>
            </a:r>
            <a:r>
              <a:rPr lang="en-ID" dirty="0" smtClean="0"/>
              <a:t> yang </a:t>
            </a:r>
            <a:r>
              <a:rPr lang="en-ID" dirty="0" err="1" smtClean="0"/>
              <a:t>berfungsi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</a:t>
            </a:r>
            <a:r>
              <a:rPr lang="en-ID" dirty="0" err="1" smtClean="0"/>
              <a:t>pembalik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mengandung</a:t>
            </a:r>
            <a:r>
              <a:rPr lang="en-ID" dirty="0" smtClean="0"/>
              <a:t> </a:t>
            </a:r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, </a:t>
            </a:r>
            <a:r>
              <a:rPr lang="en-ID" dirty="0" err="1" smtClean="0"/>
              <a:t>yaitu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yang </a:t>
            </a:r>
            <a:r>
              <a:rPr lang="en-ID" dirty="0" err="1" smtClean="0"/>
              <a:t>terkandung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kata</a:t>
            </a:r>
            <a:r>
              <a:rPr lang="en-ID" dirty="0" smtClean="0"/>
              <a:t> </a:t>
            </a:r>
            <a:r>
              <a:rPr lang="en-US" i="1" dirty="0" err="1" smtClean="0"/>
              <a:t>malangkuçeçwara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menghancurkan</a:t>
            </a:r>
            <a:r>
              <a:rPr lang="en-US" dirty="0" smtClean="0"/>
              <a:t> </a:t>
            </a:r>
            <a:r>
              <a:rPr lang="en-US" dirty="0" err="1" smtClean="0"/>
              <a:t>kebathilan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Malangkuçeçwara</a:t>
            </a:r>
            <a:endParaRPr lang="en-US" dirty="0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3581400" y="3886200"/>
            <a:ext cx="2341563" cy="2438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1026" idx="1"/>
          </p:cNvCxnSpPr>
          <p:nvPr/>
        </p:nvCxnSpPr>
        <p:spPr>
          <a:xfrm rot="16200000" flipH="1">
            <a:off x="3893304" y="4274304"/>
            <a:ext cx="862105" cy="800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Burton &amp; Chadwick (2014), </a:t>
            </a:r>
            <a:r>
              <a:rPr lang="en-US" dirty="0" err="1" smtClean="0"/>
              <a:t>Spieler</a:t>
            </a:r>
            <a:r>
              <a:rPr lang="en-US" dirty="0" smtClean="0"/>
              <a:t> et., al. (2007), </a:t>
            </a:r>
            <a:r>
              <a:rPr lang="en-US" dirty="0" err="1" smtClean="0"/>
              <a:t>Humara</a:t>
            </a:r>
            <a:r>
              <a:rPr lang="en-US" dirty="0" smtClean="0"/>
              <a:t> (2005),  </a:t>
            </a:r>
            <a:r>
              <a:rPr lang="en-US" dirty="0" err="1" smtClean="0"/>
              <a:t>Niednagel</a:t>
            </a:r>
            <a:r>
              <a:rPr lang="en-US" dirty="0" smtClean="0"/>
              <a:t> (2004),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Hyllegard</a:t>
            </a:r>
            <a:r>
              <a:rPr lang="en-US" dirty="0" smtClean="0"/>
              <a:t> et., al. (2001)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kateristik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i="1" dirty="0" smtClean="0"/>
              <a:t> branding</a:t>
            </a:r>
            <a:r>
              <a:rPr lang="en-US" dirty="0" smtClean="0"/>
              <a:t>.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rekruitmen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bola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krusial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Klub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en-ID" dirty="0" err="1" smtClean="0"/>
              <a:t>Pemain</a:t>
            </a:r>
            <a:r>
              <a:rPr lang="en-ID" dirty="0" smtClean="0"/>
              <a:t>, 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ID" dirty="0" err="1" smtClean="0"/>
              <a:t>Pemilik</a:t>
            </a:r>
            <a:r>
              <a:rPr lang="en-ID" dirty="0" smtClean="0"/>
              <a:t>, 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ID" dirty="0" err="1" smtClean="0"/>
              <a:t>Pengelola</a:t>
            </a:r>
            <a:r>
              <a:rPr lang="en-ID" dirty="0" smtClean="0"/>
              <a:t>, 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ID" dirty="0" err="1" smtClean="0"/>
              <a:t>Pelatih</a:t>
            </a:r>
            <a:r>
              <a:rPr lang="en-ID" dirty="0" smtClean="0"/>
              <a:t>,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ID" dirty="0" err="1" smtClean="0"/>
              <a:t>Pendukung</a:t>
            </a:r>
            <a:r>
              <a:rPr lang="en-ID" dirty="0" smtClean="0"/>
              <a:t> (</a:t>
            </a:r>
            <a:r>
              <a:rPr lang="en-ID" i="1" dirty="0" smtClean="0"/>
              <a:t>supporter</a:t>
            </a:r>
            <a:r>
              <a:rPr lang="en-ID" dirty="0" smtClean="0"/>
              <a:t>),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ID" dirty="0" err="1" smtClean="0"/>
              <a:t>Pendonor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smtClean="0"/>
              <a:t>Para </a:t>
            </a:r>
            <a:r>
              <a:rPr lang="en-ID" dirty="0" err="1" smtClean="0"/>
              <a:t>pihak</a:t>
            </a:r>
            <a:r>
              <a:rPr lang="en-ID" dirty="0" smtClean="0"/>
              <a:t> (</a:t>
            </a:r>
            <a:r>
              <a:rPr lang="en-ID" i="1" dirty="0" smtClean="0"/>
              <a:t>Stakeholders</a:t>
            </a:r>
            <a:r>
              <a:rPr lang="en-ID" dirty="0" smtClean="0"/>
              <a:t>)</a:t>
            </a:r>
            <a:r>
              <a:rPr lang="en-ID" i="1" dirty="0" smtClean="0"/>
              <a:t> </a:t>
            </a:r>
            <a:r>
              <a:rPr lang="en-ID" i="1" dirty="0" err="1" smtClean="0"/>
              <a:t>sebagai</a:t>
            </a:r>
            <a:r>
              <a:rPr lang="en-ID" i="1" dirty="0" smtClean="0"/>
              <a:t> </a:t>
            </a:r>
            <a:r>
              <a:rPr lang="en-ID" i="1" dirty="0" err="1" smtClean="0"/>
              <a:t>dimensi</a:t>
            </a:r>
            <a:r>
              <a:rPr lang="en-ID" i="1" dirty="0" smtClean="0"/>
              <a:t> </a:t>
            </a:r>
            <a:r>
              <a:rPr lang="en-ID" i="1" dirty="0" err="1" smtClean="0"/>
              <a:t>luar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Pemain</a:t>
            </a:r>
            <a:r>
              <a:rPr lang="en-ID" dirty="0" smtClean="0"/>
              <a:t> </a:t>
            </a:r>
          </a:p>
          <a:p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, </a:t>
            </a:r>
            <a:r>
              <a:rPr lang="en-US" dirty="0" err="1" smtClean="0"/>
              <a:t>keramahan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prestasi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, </a:t>
            </a:r>
            <a:r>
              <a:rPr lang="en-US" dirty="0" err="1" smtClean="0"/>
              <a:t>loyalitas</a:t>
            </a:r>
            <a:r>
              <a:rPr lang="en-US" dirty="0" smtClean="0"/>
              <a:t>, </a:t>
            </a:r>
            <a:r>
              <a:rPr lang="en-US" dirty="0" err="1" smtClean="0"/>
              <a:t>profesionalitas</a:t>
            </a:r>
            <a:r>
              <a:rPr lang="en-US" dirty="0" smtClean="0"/>
              <a:t>, </a:t>
            </a:r>
            <a:r>
              <a:rPr lang="en-US" dirty="0" err="1" smtClean="0"/>
              <a:t>kedisiplinan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(</a:t>
            </a:r>
            <a:r>
              <a:rPr lang="en-US" dirty="0" err="1" smtClean="0"/>
              <a:t>talenta</a:t>
            </a:r>
            <a:r>
              <a:rPr lang="en-US" dirty="0" smtClean="0"/>
              <a:t>)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Pemilik</a:t>
            </a:r>
            <a:endParaRPr lang="en-US" dirty="0" smtClean="0"/>
          </a:p>
          <a:p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: </a:t>
            </a:r>
            <a:r>
              <a:rPr lang="en-US" dirty="0" err="1" smtClean="0"/>
              <a:t>pelihara</a:t>
            </a:r>
            <a:r>
              <a:rPr lang="en-US" dirty="0" smtClean="0"/>
              <a:t>, </a:t>
            </a:r>
            <a:r>
              <a:rPr lang="en-US" dirty="0" err="1" smtClean="0"/>
              <a:t>perhatian</a:t>
            </a:r>
            <a:r>
              <a:rPr lang="en-US" dirty="0" smtClean="0"/>
              <a:t>, </a:t>
            </a:r>
            <a:r>
              <a:rPr lang="en-US" dirty="0" err="1" smtClean="0"/>
              <a:t>keberlangsungan</a:t>
            </a:r>
            <a:r>
              <a:rPr lang="en-US" dirty="0" smtClean="0"/>
              <a:t>, </a:t>
            </a:r>
            <a:r>
              <a:rPr lang="en-US" dirty="0" err="1" smtClean="0"/>
              <a:t>tanggung-jawab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Pengelola</a:t>
            </a:r>
            <a:endParaRPr lang="en-US" dirty="0" smtClean="0"/>
          </a:p>
          <a:p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: </a:t>
            </a:r>
            <a:r>
              <a:rPr lang="en-US" dirty="0" err="1" smtClean="0"/>
              <a:t>pelihara</a:t>
            </a:r>
            <a:r>
              <a:rPr lang="en-US" dirty="0" smtClean="0"/>
              <a:t>, </a:t>
            </a:r>
            <a:r>
              <a:rPr lang="en-US" dirty="0" err="1" smtClean="0"/>
              <a:t>perhatian</a:t>
            </a:r>
            <a:r>
              <a:rPr lang="en-US" dirty="0" smtClean="0"/>
              <a:t>, </a:t>
            </a:r>
            <a:r>
              <a:rPr lang="en-US" dirty="0" err="1" smtClean="0"/>
              <a:t>keberlangsungan</a:t>
            </a:r>
            <a:r>
              <a:rPr lang="en-US" dirty="0" smtClean="0"/>
              <a:t>, </a:t>
            </a:r>
            <a:r>
              <a:rPr lang="en-US" dirty="0" err="1" smtClean="0"/>
              <a:t>tanggung-jawab</a:t>
            </a:r>
            <a:r>
              <a:rPr lang="en-US" dirty="0" smtClean="0"/>
              <a:t>, </a:t>
            </a:r>
            <a:r>
              <a:rPr lang="en-US" dirty="0" err="1" smtClean="0"/>
              <a:t>kreasi</a:t>
            </a:r>
            <a:r>
              <a:rPr lang="en-US" dirty="0" smtClean="0"/>
              <a:t>, </a:t>
            </a:r>
            <a:r>
              <a:rPr lang="en-US" dirty="0" err="1" smtClean="0"/>
              <a:t>inovasi</a:t>
            </a:r>
            <a:r>
              <a:rPr lang="en-US" dirty="0" smtClean="0"/>
              <a:t>, </a:t>
            </a:r>
            <a:r>
              <a:rPr lang="en-US" dirty="0" err="1" smtClean="0"/>
              <a:t>ikhlas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ikhsan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Pelatih</a:t>
            </a:r>
            <a:endParaRPr lang="en-US" dirty="0" smtClean="0"/>
          </a:p>
          <a:p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pelatih</a:t>
            </a:r>
            <a:r>
              <a:rPr lang="en-US" dirty="0" smtClean="0"/>
              <a:t>: </a:t>
            </a:r>
            <a:r>
              <a:rPr lang="en-ID" dirty="0" err="1" smtClean="0"/>
              <a:t>sabar</a:t>
            </a:r>
            <a:r>
              <a:rPr lang="en-ID" dirty="0" smtClean="0"/>
              <a:t>, </a:t>
            </a:r>
            <a:r>
              <a:rPr lang="en-ID" dirty="0" err="1" smtClean="0"/>
              <a:t>tekun</a:t>
            </a:r>
            <a:r>
              <a:rPr lang="en-ID" dirty="0" smtClean="0"/>
              <a:t>, </a:t>
            </a:r>
            <a:r>
              <a:rPr lang="en-ID" dirty="0" err="1" smtClean="0"/>
              <a:t>kreatif</a:t>
            </a:r>
            <a:r>
              <a:rPr lang="en-ID" dirty="0" smtClean="0"/>
              <a:t>, </a:t>
            </a:r>
            <a:r>
              <a:rPr lang="en-ID" dirty="0" err="1" smtClean="0"/>
              <a:t>inovatif</a:t>
            </a:r>
            <a:r>
              <a:rPr lang="en-ID" dirty="0" smtClean="0"/>
              <a:t>, </a:t>
            </a:r>
            <a:r>
              <a:rPr lang="en-ID" dirty="0" err="1" smtClean="0"/>
              <a:t>edukatif</a:t>
            </a:r>
            <a:r>
              <a:rPr lang="en-ID" dirty="0" smtClean="0"/>
              <a:t>, </a:t>
            </a:r>
            <a:r>
              <a:rPr lang="en-ID" dirty="0" err="1" smtClean="0"/>
              <a:t>ikhlas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ikhsan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Pendukung</a:t>
            </a:r>
            <a:endParaRPr lang="en-US" dirty="0" smtClean="0"/>
          </a:p>
          <a:p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: </a:t>
            </a:r>
            <a:r>
              <a:rPr lang="en-ID" dirty="0" err="1" smtClean="0"/>
              <a:t>sopan</a:t>
            </a:r>
            <a:r>
              <a:rPr lang="en-ID" dirty="0" smtClean="0"/>
              <a:t>, </a:t>
            </a:r>
            <a:r>
              <a:rPr lang="en-ID" dirty="0" err="1" smtClean="0"/>
              <a:t>hormat</a:t>
            </a:r>
            <a:r>
              <a:rPr lang="en-ID" dirty="0" smtClean="0"/>
              <a:t>, </a:t>
            </a:r>
            <a:r>
              <a:rPr lang="en-ID" dirty="0" err="1" smtClean="0"/>
              <a:t>toleran</a:t>
            </a:r>
            <a:r>
              <a:rPr lang="en-ID" dirty="0" smtClean="0"/>
              <a:t>, </a:t>
            </a:r>
            <a:r>
              <a:rPr lang="en-ID" dirty="0" err="1" smtClean="0"/>
              <a:t>sabar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bertanggungjawab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Pendonor</a:t>
            </a:r>
            <a:endParaRPr lang="en-US" dirty="0" smtClean="0"/>
          </a:p>
          <a:p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pendonor</a:t>
            </a:r>
            <a:r>
              <a:rPr lang="en-US" dirty="0" smtClean="0"/>
              <a:t>: </a:t>
            </a:r>
            <a:r>
              <a:rPr lang="en-ID" dirty="0" err="1" smtClean="0"/>
              <a:t>perhatian</a:t>
            </a:r>
            <a:r>
              <a:rPr lang="en-ID" dirty="0" smtClean="0"/>
              <a:t>, </a:t>
            </a:r>
            <a:r>
              <a:rPr lang="en-ID" dirty="0" err="1" smtClean="0"/>
              <a:t>pemberi</a:t>
            </a:r>
            <a:r>
              <a:rPr lang="en-ID" dirty="0" smtClean="0"/>
              <a:t>, </a:t>
            </a:r>
            <a:r>
              <a:rPr lang="en-ID" dirty="0" err="1" smtClean="0"/>
              <a:t>ikhlas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ikhsan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Semua</a:t>
            </a:r>
            <a:r>
              <a:rPr lang="en-ID" dirty="0" smtClean="0"/>
              <a:t> </a:t>
            </a:r>
            <a:r>
              <a:rPr lang="en-ID" dirty="0" err="1" smtClean="0"/>
              <a:t>dimensi</a:t>
            </a:r>
            <a:r>
              <a:rPr lang="en-ID" dirty="0" smtClean="0"/>
              <a:t> yang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menuju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titik</a:t>
            </a:r>
            <a:r>
              <a:rPr lang="en-ID" dirty="0" smtClean="0"/>
              <a:t> </a:t>
            </a:r>
            <a:r>
              <a:rPr lang="en-ID" dirty="0" err="1" smtClean="0"/>
              <a:t>pusat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jalan</a:t>
            </a:r>
            <a:r>
              <a:rPr lang="en-ID" dirty="0" smtClean="0"/>
              <a:t> </a:t>
            </a:r>
            <a:r>
              <a:rPr lang="en-ID" dirty="0" err="1" smtClean="0"/>
              <a:t>kebenaran</a:t>
            </a:r>
            <a:r>
              <a:rPr lang="en-ID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. 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bola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 </a:t>
            </a:r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3600" b="0" dirty="0" err="1" smtClean="0"/>
              <a:t>Titik</a:t>
            </a:r>
            <a:r>
              <a:rPr lang="en-ID" sz="3600" b="0" dirty="0" smtClean="0"/>
              <a:t> </a:t>
            </a:r>
            <a:r>
              <a:rPr lang="en-ID" sz="3600" b="0" dirty="0" err="1" smtClean="0"/>
              <a:t>pusat</a:t>
            </a:r>
            <a:r>
              <a:rPr lang="en-ID" sz="3600" b="0" dirty="0" smtClean="0"/>
              <a:t> bola: </a:t>
            </a:r>
            <a:r>
              <a:rPr lang="en-ID" sz="3600" b="0" dirty="0" err="1" smtClean="0"/>
              <a:t>Tuhan</a:t>
            </a:r>
            <a:r>
              <a:rPr lang="en-ID" sz="3600" b="0" dirty="0" smtClean="0"/>
              <a:t> </a:t>
            </a:r>
            <a:r>
              <a:rPr lang="en-ID" sz="3600" b="0" dirty="0" err="1" smtClean="0"/>
              <a:t>sebagai</a:t>
            </a:r>
            <a:r>
              <a:rPr lang="en-ID" sz="3600" b="0" dirty="0" smtClean="0"/>
              <a:t> </a:t>
            </a:r>
            <a:r>
              <a:rPr lang="en-ID" sz="3600" b="0" dirty="0" err="1" smtClean="0"/>
              <a:t>tujuan</a:t>
            </a:r>
            <a:r>
              <a:rPr lang="en-ID" sz="3600" b="0" dirty="0" smtClean="0"/>
              <a:t> </a:t>
            </a:r>
            <a:r>
              <a:rPr lang="en-ID" sz="3600" b="0" dirty="0" err="1" smtClean="0"/>
              <a:t>akhir</a:t>
            </a:r>
            <a:r>
              <a:rPr lang="en-ID" sz="3600" b="0" dirty="0" smtClean="0"/>
              <a:t> 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endParaRPr lang="en-US" sz="3600" b="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Kinerja</a:t>
            </a:r>
            <a:r>
              <a:rPr lang="en-ID" dirty="0" smtClean="0"/>
              <a:t> </a:t>
            </a:r>
            <a:r>
              <a:rPr lang="en-ID" dirty="0" err="1" smtClean="0"/>
              <a:t>Klub</a:t>
            </a:r>
            <a:r>
              <a:rPr lang="en-ID" dirty="0" smtClean="0"/>
              <a:t> </a:t>
            </a:r>
            <a:r>
              <a:rPr lang="en-ID" dirty="0" err="1" smtClean="0"/>
              <a:t>sepak</a:t>
            </a:r>
            <a:r>
              <a:rPr lang="en-ID" dirty="0" smtClean="0"/>
              <a:t> bola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yang </a:t>
            </a:r>
            <a:r>
              <a:rPr lang="en-ID" dirty="0" err="1" smtClean="0"/>
              <a:t>mengutamakan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makhluk</a:t>
            </a:r>
            <a:r>
              <a:rPr lang="en-ID" dirty="0" smtClean="0"/>
              <a:t> </a:t>
            </a:r>
            <a:r>
              <a:rPr lang="en-ID" dirty="0" err="1" smtClean="0"/>
              <a:t>mulia</a:t>
            </a:r>
            <a:r>
              <a:rPr lang="en-ID" dirty="0" smtClean="0"/>
              <a:t>, </a:t>
            </a:r>
            <a:r>
              <a:rPr lang="en-ID" dirty="0" err="1" smtClean="0"/>
              <a:t>di</a:t>
            </a:r>
            <a:r>
              <a:rPr lang="en-ID" dirty="0" smtClean="0"/>
              <a:t> </a:t>
            </a:r>
            <a:r>
              <a:rPr lang="en-ID" dirty="0" err="1" smtClean="0"/>
              <a:t>mana</a:t>
            </a:r>
            <a:r>
              <a:rPr lang="en-ID" dirty="0" smtClean="0"/>
              <a:t> </a:t>
            </a:r>
            <a:r>
              <a:rPr lang="en-ID" dirty="0" err="1" smtClean="0"/>
              <a:t>kemuliaannya</a:t>
            </a:r>
            <a:r>
              <a:rPr lang="en-ID" dirty="0" smtClean="0"/>
              <a:t> </a:t>
            </a:r>
            <a:r>
              <a:rPr lang="en-ID" dirty="0" err="1" smtClean="0"/>
              <a:t>terukur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seberapa</a:t>
            </a:r>
            <a:r>
              <a:rPr lang="en-ID" dirty="0" smtClean="0"/>
              <a:t> </a:t>
            </a:r>
            <a:r>
              <a:rPr lang="en-ID" dirty="0" err="1" smtClean="0"/>
              <a:t>jauh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tunduk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patuh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kehendak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.  </a:t>
            </a:r>
            <a:r>
              <a:rPr lang="en-ID" dirty="0" err="1" smtClean="0"/>
              <a:t>Semakin</a:t>
            </a:r>
            <a:r>
              <a:rPr lang="en-ID" dirty="0" smtClean="0"/>
              <a:t> </a:t>
            </a:r>
            <a:r>
              <a:rPr lang="en-ID" dirty="0" err="1" smtClean="0"/>
              <a:t>tunduk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patuh</a:t>
            </a:r>
            <a:r>
              <a:rPr lang="en-ID" dirty="0" smtClean="0"/>
              <a:t>, </a:t>
            </a: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semakin</a:t>
            </a:r>
            <a:r>
              <a:rPr lang="en-ID" dirty="0" smtClean="0"/>
              <a:t> </a:t>
            </a:r>
            <a:r>
              <a:rPr lang="en-ID" dirty="0" err="1" smtClean="0"/>
              <a:t>bertakwa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mulia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Konsep</a:t>
            </a:r>
            <a:r>
              <a:rPr lang="en-GB" dirty="0" smtClean="0"/>
              <a:t> </a:t>
            </a:r>
            <a:r>
              <a:rPr lang="en-GB" dirty="0" err="1" smtClean="0"/>
              <a:t>kinerja</a:t>
            </a:r>
            <a:r>
              <a:rPr lang="en-GB" dirty="0" smtClean="0"/>
              <a:t> </a:t>
            </a:r>
            <a:r>
              <a:rPr lang="en-GB" dirty="0" err="1" smtClean="0"/>
              <a:t>berketuhanan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metafora</a:t>
            </a:r>
            <a:r>
              <a:rPr lang="en-ID" dirty="0" smtClean="0"/>
              <a:t> bola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i="1" dirty="0" err="1" smtClean="0"/>
              <a:t>basa</a:t>
            </a:r>
            <a:r>
              <a:rPr lang="en-ID" i="1" dirty="0" smtClean="0"/>
              <a:t> </a:t>
            </a:r>
            <a:r>
              <a:rPr lang="en-ID" i="1" dirty="0" err="1" smtClean="0"/>
              <a:t>wali</a:t>
            </a:r>
            <a:r>
              <a:rPr lang="en-ID" i="1" dirty="0" smtClean="0"/>
              <a:t>-an</a:t>
            </a:r>
            <a:r>
              <a:rPr lang="en-ID" dirty="0" smtClean="0"/>
              <a:t>, </a:t>
            </a:r>
            <a:r>
              <a:rPr lang="en-ID" dirty="0" err="1" smtClean="0"/>
              <a:t>maka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yang </a:t>
            </a:r>
            <a:r>
              <a:rPr lang="en-ID" dirty="0" err="1" smtClean="0"/>
              <a:t>biasanya</a:t>
            </a:r>
            <a:r>
              <a:rPr lang="en-ID" dirty="0" smtClean="0"/>
              <a:t> </a:t>
            </a:r>
            <a:r>
              <a:rPr lang="en-ID" dirty="0" err="1" smtClean="0"/>
              <a:t>berorientasi</a:t>
            </a:r>
            <a:r>
              <a:rPr lang="en-ID" dirty="0" smtClean="0"/>
              <a:t> </a:t>
            </a:r>
            <a:r>
              <a:rPr lang="en-ID" dirty="0" err="1" smtClean="0"/>
              <a:t>keluar</a:t>
            </a:r>
            <a:r>
              <a:rPr lang="en-ID" dirty="0" smtClean="0"/>
              <a:t> (</a:t>
            </a:r>
            <a:r>
              <a:rPr lang="en-ID" dirty="0" err="1" smtClean="0"/>
              <a:t>materi</a:t>
            </a:r>
            <a:r>
              <a:rPr lang="en-ID" dirty="0" smtClean="0"/>
              <a:t>) </a:t>
            </a:r>
            <a:r>
              <a:rPr lang="en-ID" dirty="0" err="1" smtClean="0"/>
              <a:t>kemudian</a:t>
            </a:r>
            <a:r>
              <a:rPr lang="en-ID" dirty="0" smtClean="0"/>
              <a:t> </a:t>
            </a:r>
            <a:r>
              <a:rPr lang="en-ID" dirty="0" err="1" smtClean="0"/>
              <a:t>dibalik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diarahkan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(spiritual). 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luar</a:t>
            </a:r>
            <a:r>
              <a:rPr lang="en-ID" dirty="0" smtClean="0"/>
              <a:t> bola </a:t>
            </a:r>
            <a:r>
              <a:rPr lang="en-ID" dirty="0" err="1" smtClean="0"/>
              <a:t>dikonotasikan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kulit</a:t>
            </a:r>
            <a:r>
              <a:rPr lang="en-ID" dirty="0" smtClean="0"/>
              <a:t> </a:t>
            </a:r>
            <a:r>
              <a:rPr lang="en-ID" dirty="0" err="1" smtClean="0"/>
              <a:t>luar</a:t>
            </a:r>
            <a:r>
              <a:rPr lang="en-ID" dirty="0" smtClean="0"/>
              <a:t> yang </a:t>
            </a:r>
            <a:r>
              <a:rPr lang="en-ID" dirty="0" err="1" smtClean="0"/>
              <a:t>sifatnya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(</a:t>
            </a:r>
            <a:r>
              <a:rPr lang="en-ID" dirty="0" err="1" smtClean="0"/>
              <a:t>seperti</a:t>
            </a:r>
            <a:r>
              <a:rPr lang="en-ID" dirty="0" smtClean="0"/>
              <a:t> </a:t>
            </a:r>
            <a:r>
              <a:rPr lang="en-ID" dirty="0" err="1" smtClean="0"/>
              <a:t>keinginan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mendapatkan</a:t>
            </a:r>
            <a:r>
              <a:rPr lang="en-ID" dirty="0" smtClean="0"/>
              <a:t> </a:t>
            </a:r>
            <a:r>
              <a:rPr lang="en-ID" dirty="0" err="1" smtClean="0"/>
              <a:t>laba</a:t>
            </a:r>
            <a:r>
              <a:rPr lang="en-ID" dirty="0" smtClean="0"/>
              <a:t> </a:t>
            </a:r>
            <a:r>
              <a:rPr lang="en-ID" dirty="0" err="1" smtClean="0"/>
              <a:t>maksimal</a:t>
            </a:r>
            <a:r>
              <a:rPr lang="en-ID" dirty="0" smtClean="0"/>
              <a:t>, </a:t>
            </a:r>
            <a:r>
              <a:rPr lang="en-ID" dirty="0" err="1" smtClean="0"/>
              <a:t>aktiva</a:t>
            </a:r>
            <a:r>
              <a:rPr lang="en-ID" dirty="0" smtClean="0"/>
              <a:t> yang </a:t>
            </a:r>
            <a:r>
              <a:rPr lang="en-ID" dirty="0" err="1" smtClean="0"/>
              <a:t>besar</a:t>
            </a:r>
            <a:r>
              <a:rPr lang="en-ID" dirty="0" smtClean="0"/>
              <a:t>,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akumulasi</a:t>
            </a:r>
            <a:r>
              <a:rPr lang="en-ID" dirty="0" smtClean="0"/>
              <a:t> modal)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ditopang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Klub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Dari </a:t>
            </a:r>
            <a:r>
              <a:rPr lang="en-ID" dirty="0" err="1" smtClean="0"/>
              <a:t>kulit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kemudian</a:t>
            </a:r>
            <a:r>
              <a:rPr lang="en-ID" dirty="0" smtClean="0"/>
              <a:t> </a:t>
            </a:r>
            <a:r>
              <a:rPr lang="en-ID" dirty="0" err="1" smtClean="0"/>
              <a:t>ditarik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tali</a:t>
            </a:r>
            <a:r>
              <a:rPr lang="en-ID" dirty="0" smtClean="0"/>
              <a:t> </a:t>
            </a:r>
            <a:r>
              <a:rPr lang="en-ID" dirty="0" err="1" smtClean="0"/>
              <a:t>kebenaran</a:t>
            </a:r>
            <a:r>
              <a:rPr lang="en-ID" dirty="0" smtClean="0"/>
              <a:t> </a:t>
            </a:r>
            <a:r>
              <a:rPr lang="en-US" i="1" dirty="0" err="1" smtClean="0"/>
              <a:t>malangkuçeçwara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mental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terdalam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bola, yang </a:t>
            </a:r>
            <a:r>
              <a:rPr lang="en-US" dirty="0" err="1" smtClean="0"/>
              <a:t>tidak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final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Klub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bola.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diindikasikan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takwa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ketundukan</a:t>
            </a:r>
            <a:r>
              <a:rPr lang="en-US" dirty="0" smtClean="0"/>
              <a:t> total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Salam </a:t>
            </a:r>
            <a:r>
              <a:rPr lang="en-GB" dirty="0" err="1" smtClean="0"/>
              <a:t>satu</a:t>
            </a:r>
            <a:r>
              <a:rPr lang="en-GB" dirty="0" smtClean="0"/>
              <a:t> </a:t>
            </a:r>
            <a:r>
              <a:rPr lang="en-GB" dirty="0" err="1" smtClean="0"/>
              <a:t>jiwa</a:t>
            </a:r>
            <a:r>
              <a:rPr lang="en-GB" smtClean="0"/>
              <a:t>!!!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Penutup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Klub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bola,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Klub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bola,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melakukannya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klub</a:t>
            </a:r>
            <a:r>
              <a:rPr lang="en-US" dirty="0" smtClean="0"/>
              <a:t> </a:t>
            </a:r>
            <a:r>
              <a:rPr lang="en-US" dirty="0" err="1" smtClean="0"/>
              <a:t>sepak</a:t>
            </a:r>
            <a:r>
              <a:rPr lang="en-US" dirty="0" smtClean="0"/>
              <a:t> bola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Malang?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spiritualis</a:t>
            </a:r>
            <a:r>
              <a:rPr lang="en-US" dirty="0" smtClean="0"/>
              <a:t> (</a:t>
            </a:r>
            <a:r>
              <a:rPr lang="en-US" i="1" dirty="0" smtClean="0"/>
              <a:t>spiritualist paradigm</a:t>
            </a:r>
            <a:r>
              <a:rPr lang="en-US" dirty="0" smtClean="0"/>
              <a:t>).  Cara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spiritualitas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Alasan</a:t>
            </a:r>
            <a:r>
              <a:rPr lang="en-ID" dirty="0" smtClean="0"/>
              <a:t> </a:t>
            </a:r>
            <a:r>
              <a:rPr lang="en-ID" dirty="0" err="1" smtClean="0"/>
              <a:t>utama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agar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kinerja</a:t>
            </a:r>
            <a:r>
              <a:rPr lang="en-ID" dirty="0" smtClean="0"/>
              <a:t> yang </a:t>
            </a:r>
            <a:r>
              <a:rPr lang="en-ID" dirty="0" err="1" smtClean="0"/>
              <a:t>dihasilkan</a:t>
            </a:r>
            <a:r>
              <a:rPr lang="en-ID" dirty="0" smtClean="0"/>
              <a:t> </a:t>
            </a:r>
            <a:r>
              <a:rPr lang="en-ID" dirty="0" err="1" smtClean="0"/>
              <a:t>bersifat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utuh</a:t>
            </a:r>
            <a:r>
              <a:rPr lang="en-ID" dirty="0" smtClean="0"/>
              <a:t> (</a:t>
            </a:r>
            <a:r>
              <a:rPr lang="en-ID" dirty="0" err="1" smtClean="0"/>
              <a:t>bila</a:t>
            </a:r>
            <a:r>
              <a:rPr lang="en-ID" dirty="0" smtClean="0"/>
              <a:t> </a:t>
            </a:r>
            <a:r>
              <a:rPr lang="en-ID" dirty="0" err="1" smtClean="0"/>
              <a:t>dibandingkan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yang lain).  </a:t>
            </a:r>
            <a:r>
              <a:rPr lang="en-ID" dirty="0" err="1" smtClean="0"/>
              <a:t>Mengapa</a:t>
            </a:r>
            <a:r>
              <a:rPr lang="en-ID" dirty="0" smtClean="0"/>
              <a:t> </a:t>
            </a:r>
            <a:r>
              <a:rPr lang="en-ID" dirty="0" err="1" smtClean="0"/>
              <a:t>demikian</a:t>
            </a:r>
            <a:r>
              <a:rPr lang="en-ID" dirty="0" smtClean="0"/>
              <a:t>?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spiritualis</a:t>
            </a:r>
            <a:r>
              <a:rPr lang="en-ID" dirty="0" smtClean="0"/>
              <a:t> </a:t>
            </a:r>
            <a:r>
              <a:rPr lang="en-ID" dirty="0" err="1" smtClean="0"/>
              <a:t>memang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menekankan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keutuhan</a:t>
            </a:r>
            <a:r>
              <a:rPr lang="en-ID" dirty="0" smtClean="0"/>
              <a:t> </a:t>
            </a:r>
            <a:r>
              <a:rPr lang="en-ID" dirty="0" err="1" smtClean="0"/>
              <a:t>realitas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Paradigma</a:t>
            </a:r>
            <a:r>
              <a:rPr lang="en-GB" dirty="0" smtClean="0"/>
              <a:t> </a:t>
            </a:r>
            <a:r>
              <a:rPr lang="en-GB" dirty="0" err="1" smtClean="0"/>
              <a:t>spiritualis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Menurut</a:t>
            </a:r>
            <a:r>
              <a:rPr lang="en-ID" dirty="0" smtClean="0"/>
              <a:t> </a:t>
            </a:r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berada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kesatuan</a:t>
            </a:r>
            <a:r>
              <a:rPr lang="en-ID" dirty="0" smtClean="0"/>
              <a:t>. 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realitas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berada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kesatuan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(</a:t>
            </a:r>
            <a:r>
              <a:rPr lang="en-ID" dirty="0" err="1" smtClean="0"/>
              <a:t>Chodjim</a:t>
            </a:r>
            <a:r>
              <a:rPr lang="en-ID" dirty="0" smtClean="0"/>
              <a:t> 2013; </a:t>
            </a:r>
            <a:r>
              <a:rPr lang="en-ID" dirty="0" err="1" smtClean="0"/>
              <a:t>Mustofa</a:t>
            </a:r>
            <a:r>
              <a:rPr lang="en-ID" dirty="0" smtClean="0"/>
              <a:t> 2005)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733</TotalTime>
  <Words>1407</Words>
  <Application>Microsoft Office PowerPoint</Application>
  <PresentationFormat>On-screen Show (4:3)</PresentationFormat>
  <Paragraphs>70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SPIRITUALITAS AKUNTANSI MALANGAN: SALAM SATU JIWA  DAN KONSEP KINERJA  KLUB SEPAK BOLA </vt:lpstr>
      <vt:lpstr>Pengantar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Paradigma spiritualis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penelitian spiritualis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Metafora bola</vt:lpstr>
      <vt:lpstr>PowerPoint Presentation</vt:lpstr>
      <vt:lpstr>Malangkuçeçwara</vt:lpstr>
      <vt:lpstr>Para pihak (Stakeholders) sebagai dimensi luar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Titik pusat bola: Tuhan sebagai tujuan akhir  </vt:lpstr>
      <vt:lpstr>Konsep kinerja berketuhanan</vt:lpstr>
      <vt:lpstr>PowerPoint Presentation</vt:lpstr>
      <vt:lpstr>PowerPoint Presentation</vt:lpstr>
      <vt:lpstr>PowerPoint Presentation</vt:lpstr>
      <vt:lpstr>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SPIRITUALITAS AKUNTANSI MALANGAN: SALAM SATU JIWA DAN KONSEP KINERJA  KLUB SEPAK BOLA</dc:title>
  <dc:creator>Iwan Triyuwono</dc:creator>
  <cp:lastModifiedBy>Ari</cp:lastModifiedBy>
  <cp:revision>28</cp:revision>
  <dcterms:created xsi:type="dcterms:W3CDTF">2014-06-19T17:41:43Z</dcterms:created>
  <dcterms:modified xsi:type="dcterms:W3CDTF">2014-06-19T17:04:33Z</dcterms:modified>
</cp:coreProperties>
</file>