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AF4D-4AA6-4872-817D-6CF5B500C40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66525-7663-4287-BAFE-708CC941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Wahai binatang-binatang</a:t>
            </a:r>
            <a:r>
              <a:rPr lang="id-ID" baseline="0" dirty="0" smtClean="0"/>
              <a:t> jalang... Yang dari kumpulannya terbuang... Selamat Datang di MAMI.. Tempat keragaman adalah keindahan, tempat perbedaan adalah kesatuan, beda tapi satu.. Satu tapi beda...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66525-7663-4287-BAFE-708CC9418E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9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3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577B0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577B0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2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9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F54A-0C8F-414B-9E59-F1FCBC2923BC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C778-5763-4A94-BCDA-E064E234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435DBC-7FCB-4881-89C8-6680F94D3CA6}" type="datetimeFigureOut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6/19/2014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0A802-5C14-40AD-A78C-1AF9E08E75B1}" type="slidenum">
              <a:rPr lang="en-US" smtClean="0">
                <a:solidFill>
                  <a:srgbClr val="3E3D2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3E3D2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2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Selayang Pandang: </a:t>
            </a:r>
            <a:b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Akuntansi </a:t>
            </a:r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Multiparadigma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8056984" cy="1536576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</a:pP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Ari </a:t>
            </a: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Kamayanti</a:t>
            </a:r>
          </a:p>
          <a:p>
            <a:pPr algn="r">
              <a:spcBef>
                <a:spcPts val="0"/>
              </a:spcBef>
            </a:pPr>
            <a:r>
              <a:rPr lang="id-ID" b="1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a</a:t>
            </a: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rikamayanti.lecture.ub.ac.id</a:t>
            </a:r>
            <a:endParaRPr lang="id-ID" b="1" dirty="0" smtClean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Disajikan untuk TEMAN2, Unhas</a:t>
            </a: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</a:rPr>
              <a:t>, 20-21 Juni 2014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Accounting as...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Accounting as a language</a:t>
            </a:r>
            <a:r>
              <a:rPr lang="en-US" dirty="0"/>
              <a:t>: the view that accounting </a:t>
            </a:r>
            <a:r>
              <a:rPr lang="en-US" dirty="0" smtClean="0"/>
              <a:t>provides </a:t>
            </a:r>
            <a:r>
              <a:rPr lang="en-US" dirty="0"/>
              <a:t>concepts and </a:t>
            </a:r>
            <a:r>
              <a:rPr lang="en-US" dirty="0" smtClean="0"/>
              <a:t>f</a:t>
            </a:r>
            <a:r>
              <a:rPr lang="id-ID" dirty="0" smtClean="0"/>
              <a:t>r</a:t>
            </a:r>
            <a:r>
              <a:rPr lang="en-US" dirty="0" err="1" smtClean="0"/>
              <a:t>ameworks</a:t>
            </a:r>
            <a:r>
              <a:rPr lang="en-US" dirty="0" smtClean="0"/>
              <a:t> </a:t>
            </a:r>
            <a:r>
              <a:rPr lang="en-US" dirty="0"/>
              <a:t>which structure thought, conversation, perceptions and decision-making (e.g. </a:t>
            </a:r>
            <a:r>
              <a:rPr lang="en-US" dirty="0" err="1" smtClean="0"/>
              <a:t>Belkaoui</a:t>
            </a:r>
            <a:r>
              <a:rPr lang="en-US" dirty="0"/>
              <a:t>, 1978), especially to support capitalism. </a:t>
            </a:r>
            <a:endParaRPr lang="id-ID" dirty="0" smtClean="0"/>
          </a:p>
          <a:p>
            <a:r>
              <a:rPr lang="en-US" sz="2800" b="1" dirty="0" smtClean="0">
                <a:solidFill>
                  <a:srgbClr val="002060"/>
                </a:solidFill>
              </a:rPr>
              <a:t>Accounting </a:t>
            </a:r>
            <a:r>
              <a:rPr lang="en-US" sz="2800" b="1" dirty="0">
                <a:solidFill>
                  <a:srgbClr val="002060"/>
                </a:solidFill>
              </a:rPr>
              <a:t>as rhetoric</a:t>
            </a:r>
            <a:r>
              <a:rPr lang="en-US" dirty="0"/>
              <a:t>: the view that accounting, and the debate about different accounting systems, is largely a question of argument and discourse where various proponents attempt to convince others of the superiority of one principle over another (e.g. Arrington, 1987).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8227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Accounting as mythology</a:t>
            </a:r>
            <a:r>
              <a:rPr lang="en-US" dirty="0"/>
              <a:t>: the view that accounting sys- </a:t>
            </a:r>
            <a:r>
              <a:rPr lang="en-US" dirty="0" err="1"/>
              <a:t>tems</a:t>
            </a:r>
            <a:r>
              <a:rPr lang="en-US" dirty="0"/>
              <a:t> provide a societal resource to be used in sustaining myths of rationality, and as a means of justifying. rationalizing and legitimizing decisions that ultimately serve other individual and social ends (e.g. Boland, 1982).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Accounting as magic:</a:t>
            </a:r>
            <a:r>
              <a:rPr lang="en-US" dirty="0"/>
              <a:t> the view that underneath the </a:t>
            </a:r>
            <a:r>
              <a:rPr lang="en-US" dirty="0" smtClean="0"/>
              <a:t>veneer </a:t>
            </a:r>
            <a:r>
              <a:rPr lang="en-US" dirty="0"/>
              <a:t>of rationality, accounting and the use of </a:t>
            </a:r>
            <a:r>
              <a:rPr lang="en-US" dirty="0" smtClean="0"/>
              <a:t>accounting</a:t>
            </a:r>
            <a:r>
              <a:rPr lang="id-ID" dirty="0" smtClean="0"/>
              <a:t> </a:t>
            </a:r>
            <a:r>
              <a:rPr lang="en-US" dirty="0" smtClean="0"/>
              <a:t>information </a:t>
            </a:r>
            <a:r>
              <a:rPr lang="en-US" dirty="0"/>
              <a:t>forms part of a societal "rite" serving the same functions for modern decision-makers as the </a:t>
            </a:r>
            <a:r>
              <a:rPr lang="en-US" dirty="0" smtClean="0"/>
              <a:t>entrails </a:t>
            </a:r>
            <a:r>
              <a:rPr lang="en-US" dirty="0"/>
              <a:t>of chickens served for old witch doctors (e.g. Gambling. 1977). </a:t>
            </a:r>
          </a:p>
        </p:txBody>
      </p:sp>
    </p:spTree>
    <p:extLst>
      <p:ext uri="{BB962C8B-B14F-4D97-AF65-F5344CB8AC3E}">
        <p14:creationId xmlns:p14="http://schemas.microsoft.com/office/powerpoint/2010/main" val="15527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Accounting as...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Accounting as disciplined control</a:t>
            </a:r>
            <a:r>
              <a:rPr lang="en-US" dirty="0"/>
              <a:t>: the view that one of the primary functions of accounting is to exercise </a:t>
            </a:r>
            <a:r>
              <a:rPr lang="en-US" dirty="0" smtClean="0"/>
              <a:t>surveillance </a:t>
            </a:r>
            <a:r>
              <a:rPr lang="en-US" dirty="0"/>
              <a:t>by creating "visibility": just as prisons are often designed to maximize the visibility and scrutiny of </a:t>
            </a:r>
            <a:r>
              <a:rPr lang="en-US" dirty="0" smtClean="0"/>
              <a:t>in-mates</a:t>
            </a:r>
            <a:r>
              <a:rPr lang="en-US" dirty="0"/>
              <a:t>, accounting systems are often designed to increase the visibility and scrutiny exercised over employees, even those working in remote locations without direct</a:t>
            </a:r>
            <a:r>
              <a:rPr lang="id-ID" dirty="0"/>
              <a:t> </a:t>
            </a:r>
            <a:r>
              <a:rPr lang="en-US" dirty="0"/>
              <a:t>forms of supervision (e.g. </a:t>
            </a:r>
            <a:r>
              <a:rPr lang="en-US" dirty="0" err="1"/>
              <a:t>Burchell</a:t>
            </a:r>
            <a:r>
              <a:rPr lang="en-US" dirty="0"/>
              <a:t> </a:t>
            </a:r>
            <a:r>
              <a:rPr lang="en-US" dirty="0" smtClean="0"/>
              <a:t>et</a:t>
            </a:r>
            <a:r>
              <a:rPr lang="id-ID" dirty="0" smtClean="0"/>
              <a:t> </a:t>
            </a:r>
            <a:r>
              <a:rPr lang="en-US" dirty="0" smtClean="0"/>
              <a:t>a</a:t>
            </a:r>
            <a:r>
              <a:rPr lang="id-ID" dirty="0" smtClean="0"/>
              <a:t>l</a:t>
            </a:r>
            <a:r>
              <a:rPr lang="en-US" dirty="0" smtClean="0"/>
              <a:t>, </a:t>
            </a:r>
            <a:r>
              <a:rPr lang="en-US" dirty="0"/>
              <a:t>1980</a:t>
            </a:r>
            <a:r>
              <a:rPr lang="en-US" dirty="0" smtClean="0"/>
              <a:t>).</a:t>
            </a:r>
            <a:endParaRPr lang="id-ID" dirty="0" smtClean="0"/>
          </a:p>
          <a:p>
            <a:r>
              <a:rPr lang="en-US" sz="3000" b="1" dirty="0">
                <a:solidFill>
                  <a:srgbClr val="C00000"/>
                </a:solidFill>
              </a:rPr>
              <a:t>Accounting as</a:t>
            </a:r>
            <a:r>
              <a:rPr lang="id-ID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politic</a:t>
            </a:r>
            <a:r>
              <a:rPr lang="id-ID" sz="3000" b="1" dirty="0">
                <a:solidFill>
                  <a:srgbClr val="C00000"/>
                </a:solidFill>
              </a:rPr>
              <a:t>s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dirty="0"/>
              <a:t>the view that accounting and accounting systems reflect and support the values and needs of spec</a:t>
            </a:r>
            <a:r>
              <a:rPr lang="id-ID" dirty="0"/>
              <a:t>ifi</a:t>
            </a:r>
            <a:r>
              <a:rPr lang="en-US" dirty="0"/>
              <a:t>c interest groups, and that accounting information is constructed and used as a resource in shaping corporate politics, especially in decision-making and impression management (e.g. </a:t>
            </a:r>
            <a:r>
              <a:rPr lang="en-US" dirty="0" err="1"/>
              <a:t>Burche</a:t>
            </a:r>
            <a:r>
              <a:rPr lang="id-ID" dirty="0"/>
              <a:t>u</a:t>
            </a:r>
            <a:r>
              <a:rPr lang="en-US" dirty="0"/>
              <a:t> </a:t>
            </a:r>
            <a:r>
              <a:rPr lang="en-US" i="1" dirty="0"/>
              <a:t>et a</a:t>
            </a:r>
            <a:r>
              <a:rPr lang="id-ID" i="1" dirty="0" smtClean="0"/>
              <a:t>l</a:t>
            </a:r>
            <a:r>
              <a:rPr lang="en-US" dirty="0" smtClean="0"/>
              <a:t>, </a:t>
            </a:r>
            <a:r>
              <a:rPr lang="en-US" dirty="0"/>
              <a:t>1980 ).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Accounting as ideology</a:t>
            </a:r>
            <a:r>
              <a:rPr lang="en-US" dirty="0"/>
              <a:t>: the view that accounting </a:t>
            </a:r>
            <a:r>
              <a:rPr lang="en-US" dirty="0" smtClean="0"/>
              <a:t>systems </a:t>
            </a:r>
            <a:r>
              <a:rPr lang="en-US" dirty="0"/>
              <a:t>form part of the ideological apparatus that sustains the ability of a society to produce and reproduce itself in accordance with clearly defined principles. (e.g. Merino &amp; </a:t>
            </a:r>
            <a:r>
              <a:rPr lang="en-US" dirty="0" err="1"/>
              <a:t>Neimark</a:t>
            </a:r>
            <a:r>
              <a:rPr lang="en-US" dirty="0"/>
              <a:t>, 1982; Tinker </a:t>
            </a:r>
            <a:r>
              <a:rPr lang="id-ID" dirty="0" smtClean="0"/>
              <a:t>, </a:t>
            </a:r>
            <a:r>
              <a:rPr lang="id-ID" i="1" dirty="0" smtClean="0"/>
              <a:t>et al</a:t>
            </a:r>
            <a:r>
              <a:rPr lang="en-US" dirty="0" smtClean="0"/>
              <a:t> </a:t>
            </a:r>
            <a:r>
              <a:rPr lang="en-US" dirty="0"/>
              <a:t>1982). </a:t>
            </a:r>
            <a:endParaRPr lang="id-ID" dirty="0" smtClean="0"/>
          </a:p>
          <a:p>
            <a:r>
              <a:rPr lang="en-US" sz="3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Accounting </a:t>
            </a:r>
            <a:r>
              <a:rPr lang="en-US" sz="3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 domination and </a:t>
            </a:r>
            <a:r>
              <a:rPr lang="en-US" sz="30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exploitatio</a:t>
            </a:r>
            <a:r>
              <a:rPr lang="id-ID" sz="3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n: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the view that accounting provides techniques for the extraction of wealth in support of elite interest groups, both at the </a:t>
            </a:r>
            <a:r>
              <a:rPr lang="en-US" dirty="0" smtClean="0"/>
              <a:t>expense </a:t>
            </a:r>
            <a:r>
              <a:rPr lang="en-US" dirty="0"/>
              <a:t>of Mother Nature (in terms of natural resources and the ecological balance of the planet), and of the people employed in the service of others (e.g. Tinker, 1985).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At what cost...?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jalang</a:t>
            </a:r>
            <a:endParaRPr lang="en-US" dirty="0" smtClean="0"/>
          </a:p>
          <a:p>
            <a:r>
              <a:rPr lang="en-US" dirty="0" smtClean="0"/>
              <a:t>Dari </a:t>
            </a:r>
            <a:r>
              <a:rPr lang="en-US" dirty="0" err="1" smtClean="0"/>
              <a:t>kumpulannya</a:t>
            </a:r>
            <a:r>
              <a:rPr lang="en-US" dirty="0" smtClean="0"/>
              <a:t> </a:t>
            </a:r>
            <a:r>
              <a:rPr lang="en-US" dirty="0" err="1" smtClean="0"/>
              <a:t>terbuang</a:t>
            </a:r>
            <a:endParaRPr lang="en-US" dirty="0" smtClean="0"/>
          </a:p>
          <a:p>
            <a:r>
              <a:rPr lang="en-US" dirty="0" err="1" smtClean="0"/>
              <a:t>Biar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kulitku</a:t>
            </a:r>
            <a:endParaRPr lang="en-US" dirty="0" smtClean="0"/>
          </a:p>
          <a:p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meradang</a:t>
            </a:r>
            <a:r>
              <a:rPr lang="en-US" dirty="0" smtClean="0"/>
              <a:t> </a:t>
            </a:r>
            <a:r>
              <a:rPr lang="en-US" dirty="0" err="1" smtClean="0"/>
              <a:t>menerjang</a:t>
            </a:r>
            <a:endParaRPr lang="en-US" dirty="0" smtClean="0"/>
          </a:p>
          <a:p>
            <a:r>
              <a:rPr lang="en-US" dirty="0" smtClean="0"/>
              <a:t>Luka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kubawa</a:t>
            </a:r>
            <a:r>
              <a:rPr lang="en-US" dirty="0" smtClean="0"/>
              <a:t> </a:t>
            </a:r>
            <a:r>
              <a:rPr lang="en-US" dirty="0" err="1" smtClean="0"/>
              <a:t>berlari</a:t>
            </a:r>
            <a:endParaRPr lang="en-US" dirty="0" smtClean="0"/>
          </a:p>
          <a:p>
            <a:r>
              <a:rPr lang="en-US" dirty="0" err="1" smtClean="0"/>
              <a:t>Berlari</a:t>
            </a:r>
            <a:endParaRPr lang="en-US" dirty="0" smtClean="0"/>
          </a:p>
          <a:p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pedih</a:t>
            </a:r>
            <a:r>
              <a:rPr lang="en-US" dirty="0" smtClean="0"/>
              <a:t> </a:t>
            </a:r>
            <a:r>
              <a:rPr lang="en-US" dirty="0" err="1" smtClean="0"/>
              <a:t>peri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perduli</a:t>
            </a:r>
            <a:endParaRPr lang="en-US" dirty="0" smtClean="0"/>
          </a:p>
          <a:p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seribu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8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0"/>
            <a:ext cx="8229600" cy="1143000"/>
          </a:xfrm>
        </p:spPr>
        <p:txBody>
          <a:bodyPr/>
          <a:lstStyle/>
          <a:p>
            <a:r>
              <a:rPr lang="id-ID" b="1" dirty="0" smtClean="0">
                <a:latin typeface="Tempus Sans ITC" panose="04020404030D07020202" pitchFamily="82" charset="0"/>
              </a:rPr>
              <a:t>Kesombongan Pengetahuan</a:t>
            </a:r>
            <a:endParaRPr lang="en-US" b="1" dirty="0">
              <a:latin typeface="Tempus Sans ITC" panose="04020404030D07020202" pitchFamily="82" charset="0"/>
            </a:endParaRPr>
          </a:p>
        </p:txBody>
      </p:sp>
      <p:pic>
        <p:nvPicPr>
          <p:cNvPr id="1026" name="Picture 2" descr="http://www.stuartduncan.name/wp-content/uploads/2011/08/argu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077071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47121"/>
            <a:ext cx="7499176" cy="2973967"/>
          </a:xfrm>
        </p:spPr>
        <p:txBody>
          <a:bodyPr>
            <a:normAutofit fontScale="92500" lnSpcReduction="20000"/>
          </a:bodyPr>
          <a:lstStyle/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Kita terbiasa atau dibiasakan dengan satu kebenaran tunggal... Dan tidak boleh ada kebenaran di lain kebenaran yang kita yakini...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Atau...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Kita terbiasa meyakini bahwa suatu “kesalahan” adalah kebenaran yang tidak perlu dipertanyakan...?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78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Soal kelas 3 SD IPS:</a:t>
            </a:r>
          </a:p>
          <a:p>
            <a:r>
              <a:rPr lang="id-ID" dirty="0" smtClean="0"/>
              <a:t>Berikan tanda silang (x) pada jawaban yang benar:</a:t>
            </a:r>
          </a:p>
          <a:p>
            <a:r>
              <a:rPr lang="id-ID" dirty="0" smtClean="0"/>
              <a:t>Tugas kakek adalah:</a:t>
            </a:r>
          </a:p>
          <a:p>
            <a:pPr lvl="1"/>
            <a:r>
              <a:rPr lang="id-ID" dirty="0" smtClean="0"/>
              <a:t>A. Memasak</a:t>
            </a:r>
          </a:p>
          <a:p>
            <a:pPr lvl="1"/>
            <a:r>
              <a:rPr lang="id-ID" dirty="0" smtClean="0"/>
              <a:t>B. Bekerja</a:t>
            </a:r>
          </a:p>
          <a:p>
            <a:pPr lvl="1"/>
            <a:r>
              <a:rPr lang="id-ID" dirty="0" smtClean="0"/>
              <a:t>C. Mendongeng</a:t>
            </a:r>
          </a:p>
          <a:p>
            <a:pPr lvl="1"/>
            <a:r>
              <a:rPr lang="id-ID" dirty="0" smtClean="0"/>
              <a:t>D. Menjahit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Autofit/>
          </a:bodyPr>
          <a:lstStyle/>
          <a:p>
            <a:r>
              <a:rPr lang="id-ID" sz="4000" b="1" dirty="0" smtClean="0">
                <a:latin typeface="Arial Narrow" panose="020B0606020202030204" pitchFamily="34" charset="0"/>
              </a:rPr>
              <a:t>How do we construct truth/reality</a:t>
            </a:r>
            <a:r>
              <a:rPr lang="id-ID" sz="4000" b="1" dirty="0" smtClean="0">
                <a:latin typeface="Arial Narrow" panose="020B0606020202030204" pitchFamily="34" charset="0"/>
              </a:rPr>
              <a:t>?- Bagaimana kita memandang akuntansi?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1" y="1988840"/>
            <a:ext cx="866456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4071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Paradigma= </a:t>
            </a:r>
            <a:r>
              <a:rPr lang="id-ID" i="1" dirty="0" smtClean="0"/>
              <a:t>worldview= faith </a:t>
            </a:r>
            <a:r>
              <a:rPr lang="id-ID" dirty="0" smtClean="0"/>
              <a:t>(iman)</a:t>
            </a:r>
            <a:endParaRPr lang="en-US" dirty="0"/>
          </a:p>
        </p:txBody>
      </p:sp>
      <p:pic>
        <p:nvPicPr>
          <p:cNvPr id="3074" name="Picture 2" descr="http://ttorus.net/wp-content/uploads/2013/04/rain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6" y="1628800"/>
            <a:ext cx="83853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Multiparadigma tidak berarti bahwa anda harus meninggalkan keyakinan anda...</a:t>
            </a:r>
          </a:p>
          <a:p>
            <a:r>
              <a:rPr lang="id-ID" dirty="0" smtClean="0"/>
              <a:t>Multiparadigma berarti memahami bahwa berbagai keyakinan memiliki “kebenaran”nya masing-masing.</a:t>
            </a:r>
          </a:p>
          <a:p>
            <a:r>
              <a:rPr lang="id-ID" dirty="0" smtClean="0"/>
              <a:t>Multiparadigma berarti menghargai berbagai pendapat, dan membuka diri kepada kemungkinan kebenaran-kebenaran “baru”.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Akuntansi Multiparadigma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Akuntansi Positif- 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(kausalitas)</a:t>
            </a:r>
          </a:p>
          <a:p>
            <a:r>
              <a:rPr lang="id-ID" dirty="0" smtClean="0"/>
              <a:t>Akuntansi Interpretif- 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(pemahaman mendalam)</a:t>
            </a:r>
          </a:p>
          <a:p>
            <a:r>
              <a:rPr lang="id-ID" dirty="0" smtClean="0"/>
              <a:t>Akuntansi Kritis-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(pembebasan dan perubahan)</a:t>
            </a:r>
          </a:p>
          <a:p>
            <a:r>
              <a:rPr lang="id-ID" dirty="0" smtClean="0"/>
              <a:t>Akuntansi Posmoderen- 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(dekonstruksi/mencari “sang lain”)</a:t>
            </a:r>
          </a:p>
          <a:p>
            <a:r>
              <a:rPr lang="id-ID" dirty="0" smtClean="0"/>
              <a:t>Akuntansi Spiritualis-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(metafisika)</a:t>
            </a:r>
          </a:p>
          <a:p>
            <a:r>
              <a:rPr lang="id-ID" dirty="0" smtClean="0"/>
              <a:t>Akuntansi Religius- </a:t>
            </a:r>
            <a:r>
              <a:rPr lang="id-ID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(nilai-nilai agama)</a:t>
            </a:r>
          </a:p>
          <a:p>
            <a:r>
              <a:rPr lang="id-ID" dirty="0" smtClean="0"/>
              <a:t>Akuntansi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1176160"/>
          </a:xfrm>
        </p:spPr>
        <p:txBody>
          <a:bodyPr/>
          <a:lstStyle/>
          <a:p>
            <a:r>
              <a:rPr lang="id-ID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 what is accounting...?</a:t>
            </a:r>
            <a:endParaRPr lang="en-US" sz="7200" dirty="0">
              <a:solidFill>
                <a:schemeClr val="bg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2304256"/>
          </a:xfrm>
        </p:spPr>
        <p:txBody>
          <a:bodyPr>
            <a:normAutofit/>
          </a:bodyPr>
          <a:lstStyle/>
          <a:p>
            <a:r>
              <a:rPr lang="id-ID" sz="3200" dirty="0" smtClean="0"/>
              <a:t>Jika kita menerima pandangan multiparadigma, maka kita akan membuka pintu “keindahan ragam” akuntansi...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0843"/>
            <a:ext cx="4628049" cy="30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accounting?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Accounting as history</a:t>
            </a:r>
            <a:r>
              <a:rPr lang="en-US" dirty="0"/>
              <a:t>: the view that accounting is </a:t>
            </a:r>
            <a:r>
              <a:rPr lang="en-US" dirty="0" smtClean="0"/>
              <a:t>concerned </a:t>
            </a:r>
            <a:r>
              <a:rPr lang="en-US" dirty="0"/>
              <a:t>with providing a faithful record of the </a:t>
            </a:r>
            <a:r>
              <a:rPr lang="en-US" dirty="0" smtClean="0"/>
              <a:t>transactions </a:t>
            </a:r>
            <a:r>
              <a:rPr lang="en-US" dirty="0"/>
              <a:t>of an enterprise, and with reporting such </a:t>
            </a:r>
            <a:r>
              <a:rPr lang="en-US" dirty="0" smtClean="0"/>
              <a:t>transactions </a:t>
            </a:r>
            <a:r>
              <a:rPr lang="en-US" dirty="0"/>
              <a:t>in a manner suited to the needs of users (e.g. Paton &amp; Littleton, 1940; Littleton, 1953). </a:t>
            </a:r>
            <a:endParaRPr lang="id-ID" dirty="0" smtClean="0"/>
          </a:p>
          <a:p>
            <a:r>
              <a:rPr lang="en-US" sz="3000" b="1" dirty="0" smtClean="0">
                <a:solidFill>
                  <a:srgbClr val="C00000"/>
                </a:solidFill>
              </a:rPr>
              <a:t>Accounting </a:t>
            </a:r>
            <a:r>
              <a:rPr lang="en-US" sz="3000" b="1" dirty="0">
                <a:solidFill>
                  <a:srgbClr val="C00000"/>
                </a:solidFill>
              </a:rPr>
              <a:t>as </a:t>
            </a:r>
            <a:r>
              <a:rPr lang="en-US" sz="3000" b="1" dirty="0" smtClean="0">
                <a:solidFill>
                  <a:srgbClr val="C00000"/>
                </a:solidFill>
              </a:rPr>
              <a:t>economic</a:t>
            </a:r>
            <a:r>
              <a:rPr lang="id-ID" sz="3000" b="1" dirty="0" smtClean="0">
                <a:solidFill>
                  <a:srgbClr val="C00000"/>
                </a:solidFill>
              </a:rPr>
              <a:t>s</a:t>
            </a:r>
            <a:r>
              <a:rPr lang="en-US" sz="3000" b="1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/>
              <a:t>the view that accounting should try to mirror current economic realities and </a:t>
            </a:r>
            <a:r>
              <a:rPr lang="en-US" dirty="0" smtClean="0"/>
              <a:t>reflect </a:t>
            </a:r>
            <a:r>
              <a:rPr lang="en-US" dirty="0"/>
              <a:t>basic economic principles (see, for example, Davis </a:t>
            </a:r>
            <a:r>
              <a:rPr lang="en-US" i="1" dirty="0" smtClean="0"/>
              <a:t>et</a:t>
            </a:r>
            <a:r>
              <a:rPr lang="id-ID" i="1" dirty="0" smtClean="0"/>
              <a:t>. </a:t>
            </a:r>
            <a:r>
              <a:rPr lang="en-US" i="1" dirty="0" smtClean="0"/>
              <a:t>a</a:t>
            </a:r>
            <a:r>
              <a:rPr lang="id-ID" i="1" dirty="0" smtClean="0"/>
              <a:t>l</a:t>
            </a:r>
            <a:r>
              <a:rPr lang="en-US" dirty="0" smtClean="0"/>
              <a:t>, </a:t>
            </a:r>
            <a:r>
              <a:rPr lang="en-US" dirty="0"/>
              <a:t>1982). </a:t>
            </a:r>
            <a:endParaRPr lang="id-ID" dirty="0" smtClean="0"/>
          </a:p>
          <a:p>
            <a:r>
              <a:rPr lang="en-US" sz="3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Accounting </a:t>
            </a:r>
            <a:r>
              <a:rPr lang="en-US" sz="3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as information</a:t>
            </a:r>
            <a:r>
              <a:rPr lang="en-US" dirty="0"/>
              <a:t>~ the view that accounting should form part of a wider MIS framework (e.g. Prakash &amp; Rappaport, 1977; Snowball, 1980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577B0B"/>
      </a:lt2>
      <a:accent1>
        <a:srgbClr val="384C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577B0B"/>
      </a:lt2>
      <a:accent1>
        <a:srgbClr val="384C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835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Flow</vt:lpstr>
      <vt:lpstr>1_Flow</vt:lpstr>
      <vt:lpstr>Selayang Pandang:  Akuntansi Multiparadigma</vt:lpstr>
      <vt:lpstr>Kesombongan Pengetahuan</vt:lpstr>
      <vt:lpstr>Contoh:</vt:lpstr>
      <vt:lpstr>How do we construct truth/reality?- Bagaimana kita memandang akuntansi?</vt:lpstr>
      <vt:lpstr>PowerPoint Presentation</vt:lpstr>
      <vt:lpstr>Paradigma= worldview= faith (iman)</vt:lpstr>
      <vt:lpstr>Akuntansi Multiparadigma</vt:lpstr>
      <vt:lpstr>So what is accounting...?</vt:lpstr>
      <vt:lpstr>What is accounting?</vt:lpstr>
      <vt:lpstr>Accounting as...</vt:lpstr>
      <vt:lpstr>PowerPoint Presentation</vt:lpstr>
      <vt:lpstr>Accounting as...</vt:lpstr>
      <vt:lpstr>PowerPoint Presentation</vt:lpstr>
      <vt:lpstr>At what cost...?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Selayang Pandang:  Akuntansi Multiparadigma</dc:title>
  <dc:creator>Ari</dc:creator>
  <cp:lastModifiedBy>Ari</cp:lastModifiedBy>
  <cp:revision>11</cp:revision>
  <dcterms:created xsi:type="dcterms:W3CDTF">2014-06-18T16:51:29Z</dcterms:created>
  <dcterms:modified xsi:type="dcterms:W3CDTF">2014-06-19T16:36:28Z</dcterms:modified>
</cp:coreProperties>
</file>