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63" r:id="rId2"/>
    <p:sldId id="274" r:id="rId3"/>
    <p:sldId id="340" r:id="rId4"/>
    <p:sldId id="343" r:id="rId5"/>
    <p:sldId id="265" r:id="rId6"/>
    <p:sldId id="329" r:id="rId7"/>
    <p:sldId id="310" r:id="rId8"/>
    <p:sldId id="333" r:id="rId9"/>
    <p:sldId id="334" r:id="rId10"/>
    <p:sldId id="335" r:id="rId11"/>
    <p:sldId id="336" r:id="rId12"/>
    <p:sldId id="313" r:id="rId13"/>
    <p:sldId id="312" r:id="rId14"/>
    <p:sldId id="321" r:id="rId15"/>
    <p:sldId id="320" r:id="rId16"/>
    <p:sldId id="322" r:id="rId17"/>
    <p:sldId id="328" r:id="rId18"/>
    <p:sldId id="324" r:id="rId19"/>
    <p:sldId id="341" r:id="rId20"/>
    <p:sldId id="344" r:id="rId21"/>
    <p:sldId id="350" r:id="rId22"/>
    <p:sldId id="345" r:id="rId23"/>
    <p:sldId id="346" r:id="rId24"/>
    <p:sldId id="359" r:id="rId25"/>
    <p:sldId id="348" r:id="rId26"/>
    <p:sldId id="351" r:id="rId27"/>
    <p:sldId id="361" r:id="rId28"/>
    <p:sldId id="352" r:id="rId29"/>
    <p:sldId id="360" r:id="rId30"/>
    <p:sldId id="353" r:id="rId31"/>
    <p:sldId id="354" r:id="rId32"/>
    <p:sldId id="355" r:id="rId33"/>
    <p:sldId id="356" r:id="rId34"/>
    <p:sldId id="357" r:id="rId35"/>
    <p:sldId id="349" r:id="rId36"/>
    <p:sldId id="296" r:id="rId3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F3491"/>
    <a:srgbClr val="FFCC66"/>
    <a:srgbClr val="99CCFF"/>
    <a:srgbClr val="7DDDFF"/>
    <a:srgbClr val="AAEDF4"/>
    <a:srgbClr val="FCD0F6"/>
    <a:srgbClr val="0D2E7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8" autoAdjust="0"/>
    <p:restoredTop sz="94614" autoAdjust="0"/>
  </p:normalViewPr>
  <p:slideViewPr>
    <p:cSldViewPr>
      <p:cViewPr varScale="1">
        <p:scale>
          <a:sx n="66" d="100"/>
          <a:sy n="66" d="100"/>
        </p:scale>
        <p:origin x="-5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id-ID"/>
  <c:chart>
    <c:plotArea>
      <c:layout/>
      <c:barChart>
        <c:barDir val="bar"/>
        <c:grouping val="percentStacked"/>
        <c:ser>
          <c:idx val="0"/>
          <c:order val="0"/>
          <c:tx>
            <c:strRef>
              <c:f>Sheet1!$B$1</c:f>
              <c:strCache>
                <c:ptCount val="1"/>
                <c:pt idx="0">
                  <c:v>SELAMA</c:v>
                </c:pt>
              </c:strCache>
            </c:strRef>
          </c:tx>
          <c:cat>
            <c:strRef>
              <c:f>Sheet1!$A$2:$A$5</c:f>
              <c:strCache>
                <c:ptCount val="4"/>
                <c:pt idx="0">
                  <c:v>SIMPULAN/VERIFIKASI</c:v>
                </c:pt>
                <c:pt idx="1">
                  <c:v>PENYAJIAN DATA </c:v>
                </c:pt>
                <c:pt idx="2">
                  <c:v>REDUKSI DATA</c:v>
                </c:pt>
                <c:pt idx="3">
                  <c:v>PENGUMPULAN DATA</c:v>
                </c:pt>
              </c:strCache>
            </c:strRef>
          </c:cat>
          <c:val>
            <c:numRef>
              <c:f>Sheet1!$B$2:$B$5</c:f>
              <c:numCache>
                <c:formatCode>General</c:formatCode>
                <c:ptCount val="4"/>
                <c:pt idx="0">
                  <c:v>12</c:v>
                </c:pt>
                <c:pt idx="1">
                  <c:v>12</c:v>
                </c:pt>
                <c:pt idx="2">
                  <c:v>12</c:v>
                </c:pt>
                <c:pt idx="3">
                  <c:v>12</c:v>
                </c:pt>
              </c:numCache>
            </c:numRef>
          </c:val>
        </c:ser>
        <c:ser>
          <c:idx val="1"/>
          <c:order val="1"/>
          <c:tx>
            <c:strRef>
              <c:f>Sheet1!$C$1</c:f>
              <c:strCache>
                <c:ptCount val="1"/>
                <c:pt idx="0">
                  <c:v>PASCA</c:v>
                </c:pt>
              </c:strCache>
            </c:strRef>
          </c:tx>
          <c:cat>
            <c:strRef>
              <c:f>Sheet1!$A$2:$A$5</c:f>
              <c:strCache>
                <c:ptCount val="4"/>
                <c:pt idx="0">
                  <c:v>SIMPULAN/VERIFIKASI</c:v>
                </c:pt>
                <c:pt idx="1">
                  <c:v>PENYAJIAN DATA </c:v>
                </c:pt>
                <c:pt idx="2">
                  <c:v>REDUKSI DATA</c:v>
                </c:pt>
                <c:pt idx="3">
                  <c:v>PENGUMPULAN DATA</c:v>
                </c:pt>
              </c:strCache>
            </c:strRef>
          </c:cat>
          <c:val>
            <c:numRef>
              <c:f>Sheet1!$C$2:$C$5</c:f>
              <c:numCache>
                <c:formatCode>General</c:formatCode>
                <c:ptCount val="4"/>
                <c:pt idx="0">
                  <c:v>3</c:v>
                </c:pt>
                <c:pt idx="1">
                  <c:v>3</c:v>
                </c:pt>
                <c:pt idx="2">
                  <c:v>3</c:v>
                </c:pt>
                <c:pt idx="3">
                  <c:v>0</c:v>
                </c:pt>
              </c:numCache>
            </c:numRef>
          </c:val>
        </c:ser>
        <c:ser>
          <c:idx val="2"/>
          <c:order val="2"/>
          <c:tx>
            <c:strRef>
              <c:f>Sheet1!$D$1</c:f>
              <c:strCache>
                <c:ptCount val="1"/>
                <c:pt idx="0">
                  <c:v>SELESAI</c:v>
                </c:pt>
              </c:strCache>
            </c:strRef>
          </c:tx>
          <c:cat>
            <c:strRef>
              <c:f>Sheet1!$A$2:$A$5</c:f>
              <c:strCache>
                <c:ptCount val="4"/>
                <c:pt idx="0">
                  <c:v>SIMPULAN/VERIFIKASI</c:v>
                </c:pt>
                <c:pt idx="1">
                  <c:v>PENYAJIAN DATA </c:v>
                </c:pt>
                <c:pt idx="2">
                  <c:v>REDUKSI DATA</c:v>
                </c:pt>
                <c:pt idx="3">
                  <c:v>PENGUMPULAN DATA</c:v>
                </c:pt>
              </c:strCache>
            </c:strRef>
          </c:cat>
          <c:val>
            <c:numRef>
              <c:f>Sheet1!$D$2:$D$5</c:f>
              <c:numCache>
                <c:formatCode>General</c:formatCode>
                <c:ptCount val="4"/>
                <c:pt idx="0">
                  <c:v>0</c:v>
                </c:pt>
                <c:pt idx="1">
                  <c:v>0</c:v>
                </c:pt>
                <c:pt idx="2">
                  <c:v>0</c:v>
                </c:pt>
                <c:pt idx="3">
                  <c:v>3</c:v>
                </c:pt>
              </c:numCache>
            </c:numRef>
          </c:val>
        </c:ser>
        <c:overlap val="100"/>
        <c:axId val="66178432"/>
        <c:axId val="66454656"/>
      </c:barChart>
      <c:catAx>
        <c:axId val="66178432"/>
        <c:scaling>
          <c:orientation val="minMax"/>
        </c:scaling>
        <c:axPos val="l"/>
        <c:tickLblPos val="nextTo"/>
        <c:crossAx val="66454656"/>
        <c:crosses val="autoZero"/>
        <c:auto val="1"/>
        <c:lblAlgn val="ctr"/>
        <c:lblOffset val="100"/>
      </c:catAx>
      <c:valAx>
        <c:axId val="66454656"/>
        <c:scaling>
          <c:orientation val="minMax"/>
        </c:scaling>
        <c:axPos val="b"/>
        <c:majorGridlines/>
        <c:numFmt formatCode="0%" sourceLinked="1"/>
        <c:tickLblPos val="nextTo"/>
        <c:crossAx val="66178432"/>
        <c:crosses val="autoZero"/>
        <c:crossBetween val="between"/>
      </c:valAx>
    </c:plotArea>
    <c:legend>
      <c:legendPos val="r"/>
      <c:layout>
        <c:manualLayout>
          <c:xMode val="edge"/>
          <c:yMode val="edge"/>
          <c:x val="0.83732075678040263"/>
          <c:y val="0.26491167770695356"/>
          <c:w val="0.15434590988626445"/>
          <c:h val="0.31673728283964542"/>
        </c:manualLayout>
      </c:layout>
    </c:legend>
    <c:plotVisOnly val="1"/>
  </c:chart>
  <c:txPr>
    <a:bodyPr/>
    <a:lstStyle/>
    <a:p>
      <a:pPr>
        <a:defRPr sz="1800"/>
      </a:pPr>
      <a:endParaRPr lang="id-ID"/>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B2398411-BE03-4842-A95F-41B001EF07E1}" type="datetimeFigureOut">
              <a:rPr lang="id-ID"/>
              <a:pPr>
                <a:defRPr/>
              </a:pPr>
              <a:t>25/06/2013</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9A06D613-470D-4FA8-A314-C0B98DFB03ED}" type="slidenum">
              <a:rPr lang="id-ID"/>
              <a:pPr>
                <a:defRPr/>
              </a:pPr>
              <a:t>‹#›</a:t>
            </a:fld>
            <a:endParaRPr lang="id-ID"/>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A6307B8-C28F-431F-9F17-CDA6C6FE6117}" type="datetimeFigureOut">
              <a:rPr lang="id-ID"/>
              <a:pPr>
                <a:defRPr/>
              </a:pPr>
              <a:t>25/06/2013</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E2C9336F-185F-4AFB-A252-72723EB21176}" type="slidenum">
              <a:rPr lang="id-ID"/>
              <a:pPr>
                <a:defRPr/>
              </a:pPr>
              <a:t>‹#›</a:t>
            </a:fld>
            <a:endParaRPr lang="id-ID"/>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6DD1D8E-2F55-4666-8990-1E1E892E38D9}" type="slidenum">
              <a:rPr lang="id-ID" smtClean="0"/>
              <a:pPr>
                <a:defRPr/>
              </a:pPr>
              <a:t>1</a:t>
            </a:fld>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2057400"/>
            <a:ext cx="7848600" cy="609600"/>
          </a:xfrm>
        </p:spPr>
        <p:txBody>
          <a:bodyPr/>
          <a:lstStyle>
            <a:lvl1pPr algn="ctr">
              <a:defRPr sz="48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09600" y="2590800"/>
            <a:ext cx="7848600" cy="304800"/>
          </a:xfrm>
        </p:spPr>
        <p:txBody>
          <a:bodyPr/>
          <a:lstStyle>
            <a:lvl1pPr marL="0" indent="0" algn="ctr">
              <a:buFontTx/>
              <a:buNone/>
              <a:defRPr sz="1800"/>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12A18B6-456D-4E91-B2F8-D9F98B0850E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3BAC39-6F12-4D4E-96F3-B8E65BC48E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09600"/>
            <a:ext cx="2286000" cy="53340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0" y="609600"/>
            <a:ext cx="67056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8458FE-A858-4BA7-81B2-6D89DA90CEA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5334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0" y="1143000"/>
            <a:ext cx="4495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143000"/>
            <a:ext cx="4495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99B3DD-6541-4372-89CB-48D96053DB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AED45B-C768-491B-8B44-0F87CA7981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75D0A0-FF1A-4388-B3EA-6458F2E73E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0" y="1143000"/>
            <a:ext cx="4495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143000"/>
            <a:ext cx="4495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AEE3D4-EB24-494E-B76C-B4BD9B5723B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53EEB6-BC51-490A-9E5C-DB67D9E8B11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773F17E-314C-41F8-B1E0-C8A55243B37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B3C7B4-C007-4583-99F1-59D6FD362B6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698F67-A927-4960-A993-6069ADB36A3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B6D23C-A5E2-43B2-8E87-978BCA91E7C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609600"/>
            <a:ext cx="9144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0" y="1143000"/>
            <a:ext cx="9144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8" name="Rectangle 4"/>
          <p:cNvSpPr>
            <a:spLocks noGrp="1" noChangeArrowheads="1"/>
          </p:cNvSpPr>
          <p:nvPr>
            <p:ph type="dt" sz="half" idx="2"/>
          </p:nvPr>
        </p:nvSpPr>
        <p:spPr bwMode="auto">
          <a:xfrm>
            <a:off x="0" y="6705600"/>
            <a:ext cx="19050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705600"/>
            <a:ext cx="2895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7239000" y="6705600"/>
            <a:ext cx="19050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cs typeface="+mn-cs"/>
              </a:defRPr>
            </a:lvl1pPr>
          </a:lstStyle>
          <a:p>
            <a:pPr>
              <a:defRPr/>
            </a:pPr>
            <a:fld id="{4ADD848B-78C3-4F7C-ADB8-F2408754EE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Impact" pitchFamily="34" charset="0"/>
        </a:defRPr>
      </a:lvl2pPr>
      <a:lvl3pPr algn="l" rtl="0" eaLnBrk="0" fontAlgn="base" hangingPunct="0">
        <a:spcBef>
          <a:spcPct val="0"/>
        </a:spcBef>
        <a:spcAft>
          <a:spcPct val="0"/>
        </a:spcAft>
        <a:defRPr sz="3600">
          <a:solidFill>
            <a:schemeClr val="bg1"/>
          </a:solidFill>
          <a:latin typeface="Impact" pitchFamily="34" charset="0"/>
        </a:defRPr>
      </a:lvl3pPr>
      <a:lvl4pPr algn="l" rtl="0" eaLnBrk="0" fontAlgn="base" hangingPunct="0">
        <a:spcBef>
          <a:spcPct val="0"/>
        </a:spcBef>
        <a:spcAft>
          <a:spcPct val="0"/>
        </a:spcAft>
        <a:defRPr sz="3600">
          <a:solidFill>
            <a:schemeClr val="bg1"/>
          </a:solidFill>
          <a:latin typeface="Impact" pitchFamily="34" charset="0"/>
        </a:defRPr>
      </a:lvl4pPr>
      <a:lvl5pPr algn="l" rtl="0" eaLnBrk="0" fontAlgn="base" hangingPunct="0">
        <a:spcBef>
          <a:spcPct val="0"/>
        </a:spcBef>
        <a:spcAft>
          <a:spcPct val="0"/>
        </a:spcAft>
        <a:defRPr sz="3600">
          <a:solidFill>
            <a:schemeClr val="bg1"/>
          </a:solidFill>
          <a:latin typeface="Impact" pitchFamily="34" charset="0"/>
        </a:defRPr>
      </a:lvl5pPr>
      <a:lvl6pPr marL="457200" algn="l" rtl="0" eaLnBrk="1" fontAlgn="base" hangingPunct="1">
        <a:spcBef>
          <a:spcPct val="0"/>
        </a:spcBef>
        <a:spcAft>
          <a:spcPct val="0"/>
        </a:spcAft>
        <a:defRPr sz="3600">
          <a:solidFill>
            <a:schemeClr val="bg1"/>
          </a:solidFill>
          <a:latin typeface="Impact" pitchFamily="34" charset="0"/>
        </a:defRPr>
      </a:lvl6pPr>
      <a:lvl7pPr marL="914400" algn="l" rtl="0" eaLnBrk="1" fontAlgn="base" hangingPunct="1">
        <a:spcBef>
          <a:spcPct val="0"/>
        </a:spcBef>
        <a:spcAft>
          <a:spcPct val="0"/>
        </a:spcAft>
        <a:defRPr sz="3600">
          <a:solidFill>
            <a:schemeClr val="bg1"/>
          </a:solidFill>
          <a:latin typeface="Impact" pitchFamily="34" charset="0"/>
        </a:defRPr>
      </a:lvl7pPr>
      <a:lvl8pPr marL="1371600" algn="l" rtl="0" eaLnBrk="1" fontAlgn="base" hangingPunct="1">
        <a:spcBef>
          <a:spcPct val="0"/>
        </a:spcBef>
        <a:spcAft>
          <a:spcPct val="0"/>
        </a:spcAft>
        <a:defRPr sz="3600">
          <a:solidFill>
            <a:schemeClr val="bg1"/>
          </a:solidFill>
          <a:latin typeface="Impact" pitchFamily="34" charset="0"/>
        </a:defRPr>
      </a:lvl8pPr>
      <a:lvl9pPr marL="1828800" algn="l" rtl="0" eaLnBrk="1" fontAlgn="base" hangingPunct="1">
        <a:spcBef>
          <a:spcPct val="0"/>
        </a:spcBef>
        <a:spcAft>
          <a:spcPct val="0"/>
        </a:spcAft>
        <a:defRPr sz="3600">
          <a:solidFill>
            <a:schemeClr val="bg1"/>
          </a:solidFill>
          <a:latin typeface="Impact" pitchFamily="34" charset="0"/>
        </a:defRPr>
      </a:lvl9pPr>
    </p:titleStyle>
    <p:bodyStyle>
      <a:lvl1pPr marL="342900" indent="-342900" algn="l" rtl="0" eaLnBrk="0" fontAlgn="base" hangingPunct="0">
        <a:spcBef>
          <a:spcPct val="20000"/>
        </a:spcBef>
        <a:spcAft>
          <a:spcPct val="0"/>
        </a:spcAft>
        <a:buChar char="•"/>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bg1"/>
          </a:solidFill>
          <a:latin typeface="+mn-lt"/>
        </a:defRPr>
      </a:lvl2pPr>
      <a:lvl3pPr marL="1143000" indent="-228600" algn="l" rtl="0" eaLnBrk="0" fontAlgn="base" hangingPunct="0">
        <a:spcBef>
          <a:spcPct val="20000"/>
        </a:spcBef>
        <a:spcAft>
          <a:spcPct val="0"/>
        </a:spcAft>
        <a:buChar char="•"/>
        <a:defRPr b="1">
          <a:solidFill>
            <a:schemeClr val="bg1"/>
          </a:solidFill>
          <a:latin typeface="+mn-lt"/>
        </a:defRPr>
      </a:lvl3pPr>
      <a:lvl4pPr marL="1600200" indent="-228600" algn="l" rtl="0" eaLnBrk="0" fontAlgn="base" hangingPunct="0">
        <a:spcBef>
          <a:spcPct val="20000"/>
        </a:spcBef>
        <a:spcAft>
          <a:spcPct val="0"/>
        </a:spcAft>
        <a:buChar char="–"/>
        <a:defRPr sz="1600" b="1">
          <a:solidFill>
            <a:schemeClr val="bg1"/>
          </a:solidFill>
          <a:latin typeface="+mn-lt"/>
        </a:defRPr>
      </a:lvl4pPr>
      <a:lvl5pPr marL="2057400" indent="-228600" algn="l" rtl="0" eaLnBrk="0" fontAlgn="base" hangingPunct="0">
        <a:spcBef>
          <a:spcPct val="20000"/>
        </a:spcBef>
        <a:spcAft>
          <a:spcPct val="0"/>
        </a:spcAft>
        <a:buChar char="»"/>
        <a:defRPr sz="1600" b="1">
          <a:solidFill>
            <a:schemeClr val="bg1"/>
          </a:solidFill>
          <a:latin typeface="+mn-lt"/>
        </a:defRPr>
      </a:lvl5pPr>
      <a:lvl6pPr marL="2514600" indent="-228600" algn="l" rtl="0" eaLnBrk="1" fontAlgn="base" hangingPunct="1">
        <a:spcBef>
          <a:spcPct val="20000"/>
        </a:spcBef>
        <a:spcAft>
          <a:spcPct val="0"/>
        </a:spcAft>
        <a:buChar char="»"/>
        <a:defRPr sz="1600" b="1">
          <a:solidFill>
            <a:schemeClr val="bg1"/>
          </a:solidFill>
          <a:latin typeface="+mn-lt"/>
        </a:defRPr>
      </a:lvl6pPr>
      <a:lvl7pPr marL="2971800" indent="-228600" algn="l" rtl="0" eaLnBrk="1" fontAlgn="base" hangingPunct="1">
        <a:spcBef>
          <a:spcPct val="20000"/>
        </a:spcBef>
        <a:spcAft>
          <a:spcPct val="0"/>
        </a:spcAft>
        <a:buChar char="»"/>
        <a:defRPr sz="1600" b="1">
          <a:solidFill>
            <a:schemeClr val="bg1"/>
          </a:solidFill>
          <a:latin typeface="+mn-lt"/>
        </a:defRPr>
      </a:lvl7pPr>
      <a:lvl8pPr marL="3429000" indent="-228600" algn="l" rtl="0" eaLnBrk="1" fontAlgn="base" hangingPunct="1">
        <a:spcBef>
          <a:spcPct val="20000"/>
        </a:spcBef>
        <a:spcAft>
          <a:spcPct val="0"/>
        </a:spcAft>
        <a:buChar char="»"/>
        <a:defRPr sz="1600" b="1">
          <a:solidFill>
            <a:schemeClr val="bg1"/>
          </a:solidFill>
          <a:latin typeface="+mn-lt"/>
        </a:defRPr>
      </a:lvl8pPr>
      <a:lvl9pPr marL="3886200" indent="-228600" algn="l" rtl="0" eaLnBrk="1" fontAlgn="base" hangingPunct="1">
        <a:spcBef>
          <a:spcPct val="20000"/>
        </a:spcBef>
        <a:spcAft>
          <a:spcPct val="0"/>
        </a:spcAft>
        <a:buChar char="»"/>
        <a:defRPr sz="1600" b="1">
          <a:solidFill>
            <a:schemeClr val="bg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CONTACT%202.docx" TargetMode="External"/><Relationship Id="rId2" Type="http://schemas.openxmlformats.org/officeDocument/2006/relationships/hyperlink" Target="CONTACT%201.docx" TargetMode="External"/><Relationship Id="rId1" Type="http://schemas.openxmlformats.org/officeDocument/2006/relationships/slideLayout" Target="../slideLayouts/slideLayout2.xml"/><Relationship Id="rId4" Type="http://schemas.openxmlformats.org/officeDocument/2006/relationships/hyperlink" Target="CONTACT%203.doc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KODE%202.docx" TargetMode="External"/><Relationship Id="rId2" Type="http://schemas.openxmlformats.org/officeDocument/2006/relationships/hyperlink" Target="KODE%201.docx" TargetMode="External"/><Relationship Id="rId1" Type="http://schemas.openxmlformats.org/officeDocument/2006/relationships/slideLayout" Target="../slideLayouts/slideLayout2.xml"/><Relationship Id="rId4" Type="http://schemas.openxmlformats.org/officeDocument/2006/relationships/hyperlink" Target="KODE%203.doc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09600" y="2151063"/>
            <a:ext cx="7848600" cy="609600"/>
          </a:xfrm>
        </p:spPr>
        <p:txBody>
          <a:bodyPr/>
          <a:lstStyle/>
          <a:p>
            <a:pPr eaLnBrk="1" hangingPunct="1"/>
            <a:r>
              <a:rPr lang="id-ID" sz="3200" dirty="0" smtClean="0"/>
              <a:t>RANCANGAN RISET AKUNTANSI INTERPRETIF</a:t>
            </a:r>
            <a:endParaRPr lang="en-US" sz="3200" dirty="0" smtClean="0"/>
          </a:p>
        </p:txBody>
      </p:sp>
      <p:sp>
        <p:nvSpPr>
          <p:cNvPr id="3075" name="Rectangle 5"/>
          <p:cNvSpPr>
            <a:spLocks noGrp="1" noChangeArrowheads="1"/>
          </p:cNvSpPr>
          <p:nvPr>
            <p:ph type="subTitle" idx="1"/>
          </p:nvPr>
        </p:nvSpPr>
        <p:spPr>
          <a:xfrm>
            <a:off x="468313" y="3213100"/>
            <a:ext cx="7920037" cy="571500"/>
          </a:xfrm>
        </p:spPr>
        <p:txBody>
          <a:bodyPr/>
          <a:lstStyle/>
          <a:p>
            <a:pPr eaLnBrk="1" hangingPunct="1">
              <a:lnSpc>
                <a:spcPct val="80000"/>
              </a:lnSpc>
            </a:pPr>
            <a:r>
              <a:rPr lang="id-ID" sz="2000" dirty="0" smtClean="0">
                <a:solidFill>
                  <a:srgbClr val="FFFF00"/>
                </a:solidFill>
              </a:rPr>
              <a:t>ACCOUNTING RESEARCH TRAINING SERIES</a:t>
            </a:r>
          </a:p>
          <a:p>
            <a:pPr eaLnBrk="1" hangingPunct="1">
              <a:lnSpc>
                <a:spcPct val="80000"/>
              </a:lnSpc>
            </a:pPr>
            <a:r>
              <a:rPr lang="id-ID" sz="2000" dirty="0" smtClean="0">
                <a:solidFill>
                  <a:srgbClr val="FFFF00"/>
                </a:solidFill>
              </a:rPr>
              <a:t>26 - 27 JUNI 2013 </a:t>
            </a:r>
          </a:p>
          <a:p>
            <a:pPr eaLnBrk="1" hangingPunct="1">
              <a:lnSpc>
                <a:spcPct val="80000"/>
              </a:lnSpc>
            </a:pPr>
            <a:r>
              <a:rPr lang="id-ID" sz="1600" dirty="0" smtClean="0"/>
              <a:t> </a:t>
            </a:r>
          </a:p>
        </p:txBody>
      </p:sp>
      <p:sp>
        <p:nvSpPr>
          <p:cNvPr id="6" name="Rectangle 5"/>
          <p:cNvSpPr txBox="1">
            <a:spLocks noChangeArrowheads="1"/>
          </p:cNvSpPr>
          <p:nvPr/>
        </p:nvSpPr>
        <p:spPr bwMode="auto">
          <a:xfrm>
            <a:off x="3707904" y="5000636"/>
            <a:ext cx="5212234" cy="571504"/>
          </a:xfrm>
          <a:prstGeom prst="rect">
            <a:avLst/>
          </a:prstGeom>
          <a:noFill/>
          <a:ln w="9525">
            <a:noFill/>
            <a:miter lim="800000"/>
            <a:headEnd/>
            <a:tailEnd/>
          </a:ln>
          <a:effectLst/>
        </p:spPr>
        <p:txBody>
          <a:bodyPr/>
          <a:lstStyle/>
          <a:p>
            <a:pPr algn="r">
              <a:lnSpc>
                <a:spcPct val="80000"/>
              </a:lnSpc>
              <a:spcBef>
                <a:spcPct val="20000"/>
              </a:spcBef>
              <a:defRPr/>
            </a:pPr>
            <a:r>
              <a:rPr lang="id-ID" b="1" kern="0" dirty="0">
                <a:solidFill>
                  <a:srgbClr val="0D2E7F"/>
                </a:solidFill>
                <a:effectLst>
                  <a:glow rad="228600">
                    <a:schemeClr val="accent5">
                      <a:satMod val="175000"/>
                      <a:alpha val="40000"/>
                    </a:schemeClr>
                  </a:glow>
                </a:effectLst>
                <a:latin typeface="Berlin Sans FB Demi" pitchFamily="34" charset="0"/>
                <a:cs typeface="+mn-cs"/>
              </a:rPr>
              <a:t>DR. ZAKI BARIDWAN, AK</a:t>
            </a:r>
            <a:r>
              <a:rPr lang="id-ID" b="1" kern="0" dirty="0" smtClean="0">
                <a:solidFill>
                  <a:srgbClr val="0D2E7F"/>
                </a:solidFill>
                <a:effectLst>
                  <a:glow rad="228600">
                    <a:schemeClr val="accent5">
                      <a:satMod val="175000"/>
                      <a:alpha val="40000"/>
                    </a:schemeClr>
                  </a:glow>
                </a:effectLst>
                <a:latin typeface="Berlin Sans FB Demi" pitchFamily="34" charset="0"/>
                <a:cs typeface="+mn-cs"/>
              </a:rPr>
              <a:t>.</a:t>
            </a:r>
          </a:p>
          <a:p>
            <a:pPr algn="r">
              <a:lnSpc>
                <a:spcPct val="80000"/>
              </a:lnSpc>
              <a:spcBef>
                <a:spcPct val="20000"/>
              </a:spcBef>
              <a:defRPr/>
            </a:pPr>
            <a:r>
              <a:rPr lang="id-ID" sz="2000" b="1" kern="0" dirty="0" smtClean="0">
                <a:solidFill>
                  <a:srgbClr val="FF0000"/>
                </a:solidFill>
                <a:effectLst>
                  <a:glow rad="228600">
                    <a:schemeClr val="accent5">
                      <a:satMod val="175000"/>
                      <a:alpha val="40000"/>
                    </a:schemeClr>
                  </a:glow>
                </a:effectLst>
                <a:latin typeface="Berlin Sans FB Demi" pitchFamily="34" charset="0"/>
                <a:cs typeface="+mn-cs"/>
              </a:rPr>
              <a:t>UNIVERSITAS BRAWIJAYA</a:t>
            </a:r>
            <a:endParaRPr lang="id-ID" sz="2000" b="1" kern="0" dirty="0" smtClean="0">
              <a:solidFill>
                <a:srgbClr val="FF0000"/>
              </a:solidFill>
              <a:effectLst>
                <a:glow rad="228600">
                  <a:schemeClr val="accent5">
                    <a:satMod val="175000"/>
                    <a:alpha val="40000"/>
                  </a:schemeClr>
                </a:glow>
              </a:effectLst>
              <a:latin typeface="Berlin Sans FB Demi" pitchFamily="34" charset="0"/>
              <a:cs typeface="+mn-cs"/>
            </a:endParaRPr>
          </a:p>
        </p:txBody>
      </p:sp>
      <p:pic>
        <p:nvPicPr>
          <p:cNvPr id="7" name="Picture 6" descr="brawijaya2.gif"/>
          <p:cNvPicPr>
            <a:picLocks noChangeAspect="1"/>
          </p:cNvPicPr>
          <p:nvPr/>
        </p:nvPicPr>
        <p:blipFill>
          <a:blip r:embed="rId3" cstate="print"/>
          <a:srcRect/>
          <a:stretch>
            <a:fillRect/>
          </a:stretch>
        </p:blipFill>
        <p:spPr bwMode="auto">
          <a:xfrm>
            <a:off x="7000875" y="0"/>
            <a:ext cx="243840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0000"/>
                </a:solidFill>
              </a:rPr>
              <a:t>PENGAMATAN</a:t>
            </a:r>
            <a:endParaRPr lang="id-ID" dirty="0">
              <a:solidFill>
                <a:srgbClr val="FF0000"/>
              </a:solidFill>
            </a:endParaRPr>
          </a:p>
        </p:txBody>
      </p:sp>
      <p:sp>
        <p:nvSpPr>
          <p:cNvPr id="3" name="Content Placeholder 2"/>
          <p:cNvSpPr>
            <a:spLocks noGrp="1"/>
          </p:cNvSpPr>
          <p:nvPr>
            <p:ph idx="1"/>
          </p:nvPr>
        </p:nvSpPr>
        <p:spPr/>
        <p:txBody>
          <a:bodyPr/>
          <a:lstStyle/>
          <a:p>
            <a:endParaRPr lang="id-ID" sz="2000" dirty="0" smtClean="0"/>
          </a:p>
          <a:p>
            <a:r>
              <a:rPr lang="id-ID" sz="2000" dirty="0" smtClean="0"/>
              <a:t>Mengoptimalkan kemampuan peneliti dari segi motif, kepercayaan, perhatian, perilaku tak sadar, kebiasaan secara langsung</a:t>
            </a:r>
          </a:p>
          <a:p>
            <a:endParaRPr lang="id-ID" sz="2000" dirty="0" smtClean="0"/>
          </a:p>
          <a:p>
            <a:r>
              <a:rPr lang="id-ID" sz="2000" dirty="0" smtClean="0"/>
              <a:t>Memungkinkan untuk melihat dunia sebagaimana yg dilihat subjek, menangkap arti fenomena dari segi pengertian subjek, menangkap kehidupan budaya dari segi pandangan subjek, merasakan apa yang dirasakan subjek</a:t>
            </a:r>
          </a:p>
          <a:p>
            <a:pPr>
              <a:buNone/>
            </a:pPr>
            <a:endParaRPr lang="id-ID" sz="2000" dirty="0" smtClean="0"/>
          </a:p>
          <a:p>
            <a:r>
              <a:rPr lang="id-ID" sz="2000" dirty="0" smtClean="0"/>
              <a:t>Memungkin mengetahui dan mencatat peristiwa dalam situasi tertentu</a:t>
            </a:r>
          </a:p>
          <a:p>
            <a:endParaRPr lang="id-ID" sz="2000" dirty="0" smtClean="0"/>
          </a:p>
          <a:p>
            <a:r>
              <a:rPr lang="id-ID" sz="2000" dirty="0" smtClean="0"/>
              <a:t>Dapat memahami situasi-situasi yg rumit</a:t>
            </a:r>
          </a:p>
          <a:p>
            <a:endParaRPr lang="id-ID"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FF00"/>
                </a:solidFill>
              </a:rPr>
              <a:t>PERANAN PENELITI SEBAGAI PENGAMAT</a:t>
            </a:r>
            <a:endParaRPr lang="id-ID" dirty="0">
              <a:solidFill>
                <a:srgbClr val="FFFF00"/>
              </a:solidFill>
            </a:endParaRPr>
          </a:p>
        </p:txBody>
      </p:sp>
      <p:sp>
        <p:nvSpPr>
          <p:cNvPr id="3" name="Content Placeholder 2"/>
          <p:cNvSpPr>
            <a:spLocks noGrp="1"/>
          </p:cNvSpPr>
          <p:nvPr>
            <p:ph idx="1"/>
          </p:nvPr>
        </p:nvSpPr>
        <p:spPr/>
        <p:txBody>
          <a:bodyPr/>
          <a:lstStyle/>
          <a:p>
            <a:endParaRPr lang="id-ID" dirty="0" smtClean="0"/>
          </a:p>
          <a:p>
            <a:endParaRPr lang="id-ID" dirty="0" smtClean="0"/>
          </a:p>
          <a:p>
            <a:r>
              <a:rPr lang="id-ID" dirty="0" smtClean="0"/>
              <a:t>Berperan serta secara lengkap (observasi partisipasi)</a:t>
            </a:r>
          </a:p>
          <a:p>
            <a:endParaRPr lang="id-ID" dirty="0" smtClean="0"/>
          </a:p>
          <a:p>
            <a:r>
              <a:rPr lang="id-ID" dirty="0" smtClean="0"/>
              <a:t>Pengamat yang diketahui</a:t>
            </a:r>
          </a:p>
          <a:p>
            <a:pPr>
              <a:buNone/>
            </a:pPr>
            <a:endParaRPr lang="id-ID" dirty="0" smtClean="0"/>
          </a:p>
          <a:p>
            <a:r>
              <a:rPr lang="id-ID" dirty="0" smtClean="0"/>
              <a:t>Pengamat yang tidak diketahui </a:t>
            </a:r>
          </a:p>
          <a:p>
            <a:endParaRPr lang="id-ID"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FF00"/>
                </a:solidFill>
              </a:rPr>
              <a:t>OBSERVASI PARTISIPASI</a:t>
            </a:r>
            <a:endParaRPr lang="id-ID" dirty="0">
              <a:solidFill>
                <a:srgbClr val="FFFF00"/>
              </a:solidFill>
            </a:endParaRPr>
          </a:p>
        </p:txBody>
      </p:sp>
      <p:sp>
        <p:nvSpPr>
          <p:cNvPr id="3" name="Content Placeholder 2"/>
          <p:cNvSpPr>
            <a:spLocks noGrp="1"/>
          </p:cNvSpPr>
          <p:nvPr>
            <p:ph idx="1"/>
          </p:nvPr>
        </p:nvSpPr>
        <p:spPr/>
        <p:txBody>
          <a:bodyPr/>
          <a:lstStyle/>
          <a:p>
            <a:endParaRPr lang="id-ID" dirty="0" smtClean="0"/>
          </a:p>
          <a:p>
            <a:endParaRPr lang="id-ID" sz="2000" dirty="0" smtClean="0"/>
          </a:p>
          <a:p>
            <a:r>
              <a:rPr lang="id-ID" sz="2000" dirty="0" smtClean="0"/>
              <a:t>Peneliti membaur: mengadakan pengamatan dan mendengarkan secara cermat dalam kehidupan sehari-hari subjek pada setiap situasi yang berkaitan dengan apa yang ingin dipahami.</a:t>
            </a:r>
          </a:p>
          <a:p>
            <a:endParaRPr lang="id-ID" sz="2000" dirty="0" smtClean="0"/>
          </a:p>
          <a:p>
            <a:r>
              <a:rPr lang="id-ID" sz="2000" dirty="0" smtClean="0"/>
              <a:t>Berkomunikasi dan berinteraksi yang cukup lama dgn subjek</a:t>
            </a:r>
          </a:p>
          <a:p>
            <a:endParaRPr lang="id-ID" sz="2000" dirty="0" smtClean="0"/>
          </a:p>
          <a:p>
            <a:r>
              <a:rPr lang="id-ID" sz="2000" dirty="0" smtClean="0"/>
              <a:t>Peneliti mendapatkan pengalaman langsung</a:t>
            </a:r>
          </a:p>
          <a:p>
            <a:endParaRPr lang="id-ID" sz="2000" dirty="0" smtClean="0"/>
          </a:p>
          <a:p>
            <a:r>
              <a:rPr lang="id-ID" sz="2000" dirty="0" smtClean="0"/>
              <a:t>Peneliti tidak dianggap orang asing (jadi bagian dari komunitas)</a:t>
            </a:r>
          </a:p>
          <a:p>
            <a:endParaRPr lang="id-ID" dirty="0" smtClean="0"/>
          </a:p>
          <a:p>
            <a:endParaRPr lang="id-ID"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FF00"/>
                </a:solidFill>
              </a:rPr>
              <a:t>YANG PERLU DIPERSIAPKAN PENELITI</a:t>
            </a:r>
            <a:endParaRPr lang="id-ID" dirty="0">
              <a:solidFill>
                <a:srgbClr val="FFFF00"/>
              </a:solidFill>
            </a:endParaRPr>
          </a:p>
        </p:txBody>
      </p:sp>
      <p:sp>
        <p:nvSpPr>
          <p:cNvPr id="3" name="Content Placeholder 2"/>
          <p:cNvSpPr>
            <a:spLocks noGrp="1"/>
          </p:cNvSpPr>
          <p:nvPr>
            <p:ph idx="1"/>
          </p:nvPr>
        </p:nvSpPr>
        <p:spPr/>
        <p:txBody>
          <a:bodyPr/>
          <a:lstStyle/>
          <a:p>
            <a:endParaRPr lang="id-ID" dirty="0" smtClean="0"/>
          </a:p>
          <a:p>
            <a:endParaRPr lang="id-ID" sz="2000" dirty="0" smtClean="0"/>
          </a:p>
          <a:p>
            <a:r>
              <a:rPr lang="id-ID" sz="2000" dirty="0" smtClean="0"/>
              <a:t>Peneliti memahami diri sendiri terlebih dahulu, sebelum memahami subjek</a:t>
            </a:r>
          </a:p>
          <a:p>
            <a:endParaRPr lang="id-ID" sz="2000" dirty="0" smtClean="0"/>
          </a:p>
          <a:p>
            <a:r>
              <a:rPr lang="id-ID" sz="2000" dirty="0" smtClean="0"/>
              <a:t>Menghilangkan etnosentrisme: yaitu melihat sesuatu dari diri peneliti (budaya, etika, moral kebiasaan dll)</a:t>
            </a:r>
          </a:p>
          <a:p>
            <a:endParaRPr lang="id-ID"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FF00"/>
                </a:solidFill>
              </a:rPr>
              <a:t>CATATAN BAGI PENGAMAT</a:t>
            </a:r>
            <a:endParaRPr lang="id-ID" dirty="0">
              <a:solidFill>
                <a:srgbClr val="FFFF00"/>
              </a:solidFill>
            </a:endParaRPr>
          </a:p>
        </p:txBody>
      </p:sp>
      <p:sp>
        <p:nvSpPr>
          <p:cNvPr id="3" name="Content Placeholder 2"/>
          <p:cNvSpPr>
            <a:spLocks noGrp="1"/>
          </p:cNvSpPr>
          <p:nvPr>
            <p:ph idx="1"/>
          </p:nvPr>
        </p:nvSpPr>
        <p:spPr/>
        <p:txBody>
          <a:bodyPr/>
          <a:lstStyle/>
          <a:p>
            <a:endParaRPr lang="id-ID" dirty="0" smtClean="0"/>
          </a:p>
          <a:p>
            <a:endParaRPr lang="id-ID" sz="2000" dirty="0" smtClean="0"/>
          </a:p>
          <a:p>
            <a:r>
              <a:rPr lang="id-ID" sz="2000" dirty="0" smtClean="0"/>
              <a:t>Pengamatan terhadap kegiatan dan peristiwa yang relevan terhadap fokus riset</a:t>
            </a:r>
          </a:p>
          <a:p>
            <a:endParaRPr lang="id-ID" sz="2000" dirty="0" smtClean="0"/>
          </a:p>
          <a:p>
            <a:r>
              <a:rPr lang="id-ID" sz="2000" dirty="0" smtClean="0"/>
              <a:t>Butuh kepekaan peneliti dalam mengamati peristiwa, kegiatan atau perilaku tertentu</a:t>
            </a:r>
          </a:p>
          <a:p>
            <a:endParaRPr lang="id-ID" sz="2000" dirty="0" smtClean="0"/>
          </a:p>
          <a:p>
            <a:r>
              <a:rPr lang="id-ID" sz="2000" dirty="0" smtClean="0"/>
              <a:t>Peneliti harus berjuangan memelihara kepekaan dan harus menyenangi peristiwa yang diamati</a:t>
            </a:r>
          </a:p>
          <a:p>
            <a:endParaRPr lang="id-ID" dirty="0" smtClean="0"/>
          </a:p>
          <a:p>
            <a:endParaRPr lang="id-ID"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0000"/>
                </a:solidFill>
              </a:rPr>
              <a:t>WAWANCARA</a:t>
            </a:r>
            <a:endParaRPr lang="id-ID" dirty="0">
              <a:solidFill>
                <a:srgbClr val="FF0000"/>
              </a:solidFill>
            </a:endParaRPr>
          </a:p>
        </p:txBody>
      </p:sp>
      <p:sp>
        <p:nvSpPr>
          <p:cNvPr id="3" name="Content Placeholder 2"/>
          <p:cNvSpPr>
            <a:spLocks noGrp="1"/>
          </p:cNvSpPr>
          <p:nvPr>
            <p:ph idx="1"/>
          </p:nvPr>
        </p:nvSpPr>
        <p:spPr/>
        <p:txBody>
          <a:bodyPr/>
          <a:lstStyle/>
          <a:p>
            <a:endParaRPr lang="id-ID" dirty="0" smtClean="0"/>
          </a:p>
          <a:p>
            <a:r>
              <a:rPr lang="id-ID" sz="2000" dirty="0" smtClean="0"/>
              <a:t>Topik pembicaraan mengenai orang, peristiwa, perasaan, motivasi dll. </a:t>
            </a:r>
          </a:p>
          <a:p>
            <a:endParaRPr lang="id-ID" sz="2000" dirty="0" smtClean="0"/>
          </a:p>
          <a:p>
            <a:pPr algn="ctr">
              <a:buNone/>
            </a:pPr>
            <a:r>
              <a:rPr lang="id-ID" sz="2000" dirty="0" smtClean="0">
                <a:solidFill>
                  <a:srgbClr val="FFFF00"/>
                </a:solidFill>
              </a:rPr>
              <a:t>Tipe wawancara:</a:t>
            </a:r>
          </a:p>
          <a:p>
            <a:pPr algn="ctr">
              <a:buNone/>
            </a:pPr>
            <a:endParaRPr lang="id-ID" sz="2000" dirty="0" smtClean="0">
              <a:solidFill>
                <a:srgbClr val="FFFF00"/>
              </a:solidFill>
            </a:endParaRPr>
          </a:p>
          <a:p>
            <a:pPr marL="457200" indent="-457200">
              <a:buFont typeface="+mj-lt"/>
              <a:buAutoNum type="arabicPeriod"/>
            </a:pPr>
            <a:r>
              <a:rPr lang="id-ID" sz="2000" dirty="0" smtClean="0"/>
              <a:t>Wawancara secara informal (bisa spontanitas seperti pembicaraan biasa)</a:t>
            </a:r>
          </a:p>
          <a:p>
            <a:pPr marL="457200" indent="-457200">
              <a:buFont typeface="+mj-lt"/>
              <a:buAutoNum type="arabicPeriod"/>
            </a:pPr>
            <a:endParaRPr lang="id-ID" sz="2000" dirty="0" smtClean="0"/>
          </a:p>
          <a:p>
            <a:pPr marL="457200" indent="-457200">
              <a:buFont typeface="+mj-lt"/>
              <a:buAutoNum type="arabicPeriod"/>
            </a:pPr>
            <a:r>
              <a:rPr lang="id-ID" sz="2000" dirty="0" smtClean="0"/>
              <a:t>Wawancara formal &amp; terstruktur</a:t>
            </a:r>
          </a:p>
          <a:p>
            <a:pPr marL="457200" indent="-457200">
              <a:buFont typeface="+mj-lt"/>
              <a:buAutoNum type="arabicPeriod"/>
            </a:pPr>
            <a:endParaRPr lang="id-ID" sz="2000" dirty="0" smtClean="0"/>
          </a:p>
          <a:p>
            <a:pPr marL="457200" indent="-457200">
              <a:buFont typeface="+mj-lt"/>
              <a:buAutoNum type="arabicPeriod"/>
            </a:pPr>
            <a:r>
              <a:rPr lang="id-ID" sz="2000" dirty="0" smtClean="0"/>
              <a:t>Wawancara  semi terstruktur (baku terbuka)</a:t>
            </a:r>
            <a:endParaRPr lang="id-ID"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FF00"/>
                </a:solidFill>
              </a:rPr>
              <a:t>CATATAN PENTING SAAT WAWANCARA</a:t>
            </a:r>
            <a:endParaRPr lang="id-ID" dirty="0">
              <a:solidFill>
                <a:srgbClr val="FFFF00"/>
              </a:solidFill>
            </a:endParaRPr>
          </a:p>
        </p:txBody>
      </p:sp>
      <p:sp>
        <p:nvSpPr>
          <p:cNvPr id="3" name="Content Placeholder 2"/>
          <p:cNvSpPr>
            <a:spLocks noGrp="1"/>
          </p:cNvSpPr>
          <p:nvPr>
            <p:ph idx="1"/>
          </p:nvPr>
        </p:nvSpPr>
        <p:spPr/>
        <p:txBody>
          <a:bodyPr/>
          <a:lstStyle/>
          <a:p>
            <a:endParaRPr lang="id-ID" sz="2000" dirty="0" smtClean="0"/>
          </a:p>
          <a:p>
            <a:r>
              <a:rPr lang="id-ID" sz="2000" dirty="0" smtClean="0"/>
              <a:t>Dalam wawancara, mengikuti etika yg ada dan berikan jaminan jika ada sesuatu yang harus dirahasiakan</a:t>
            </a:r>
          </a:p>
          <a:p>
            <a:endParaRPr lang="id-ID" sz="2000" dirty="0" smtClean="0"/>
          </a:p>
          <a:p>
            <a:r>
              <a:rPr lang="id-ID" sz="2000" dirty="0" smtClean="0"/>
              <a:t>Perhatikan karakter/kepribadian informan dan tepat waktu saat berjanji</a:t>
            </a:r>
          </a:p>
          <a:p>
            <a:endParaRPr lang="id-ID" sz="2000" dirty="0" smtClean="0"/>
          </a:p>
          <a:p>
            <a:r>
              <a:rPr lang="id-ID" sz="2000" dirty="0" smtClean="0"/>
              <a:t>Perhatikan ekspresi wajah dan gerakan tubuh </a:t>
            </a:r>
          </a:p>
          <a:p>
            <a:endParaRPr lang="id-ID" sz="2000" dirty="0" smtClean="0"/>
          </a:p>
          <a:p>
            <a:r>
              <a:rPr lang="id-ID" sz="2000" dirty="0" smtClean="0"/>
              <a:t>Buat kesan wawancara yg menarik dan jangan menyinggung perasaan informan </a:t>
            </a:r>
          </a:p>
          <a:p>
            <a:endParaRPr lang="id-ID" sz="2000" dirty="0" smtClean="0"/>
          </a:p>
          <a:p>
            <a:r>
              <a:rPr lang="id-ID" sz="2000" dirty="0" smtClean="0"/>
              <a:t>Banyak bertanya dan mendengar, pertanyaan diajukan hendaknya netral dan peneliti tdk mempengaruhi informan</a:t>
            </a:r>
            <a:endParaRPr lang="id-ID"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THE DRAMATURGICAL INTERVIEW</a:t>
            </a:r>
            <a:endParaRPr lang="id-ID" dirty="0"/>
          </a:p>
        </p:txBody>
      </p:sp>
      <p:sp>
        <p:nvSpPr>
          <p:cNvPr id="3" name="Content Placeholder 2"/>
          <p:cNvSpPr>
            <a:spLocks noGrp="1"/>
          </p:cNvSpPr>
          <p:nvPr>
            <p:ph idx="1"/>
          </p:nvPr>
        </p:nvSpPr>
        <p:spPr/>
        <p:txBody>
          <a:bodyPr/>
          <a:lstStyle/>
          <a:p>
            <a:pPr algn="ctr"/>
            <a:endParaRPr lang="id-ID" dirty="0" smtClean="0">
              <a:solidFill>
                <a:srgbClr val="FFFF00"/>
              </a:solidFill>
            </a:endParaRPr>
          </a:p>
          <a:p>
            <a:pPr algn="ctr"/>
            <a:r>
              <a:rPr lang="id-ID" dirty="0" smtClean="0">
                <a:solidFill>
                  <a:srgbClr val="FFFF00"/>
                </a:solidFill>
              </a:rPr>
              <a:t>Ciptakan ‘rapport’</a:t>
            </a:r>
          </a:p>
          <a:p>
            <a:endParaRPr lang="id-ID" dirty="0" smtClean="0"/>
          </a:p>
          <a:p>
            <a:r>
              <a:rPr lang="id-ID" sz="2000" i="1" dirty="0" smtClean="0">
                <a:solidFill>
                  <a:srgbClr val="FFFF00"/>
                </a:solidFill>
              </a:rPr>
              <a:t>Interviewer</a:t>
            </a:r>
            <a:r>
              <a:rPr lang="id-ID" sz="2000" dirty="0" smtClean="0">
                <a:solidFill>
                  <a:srgbClr val="FFFF00"/>
                </a:solidFill>
              </a:rPr>
              <a:t> sebagai </a:t>
            </a:r>
            <a:r>
              <a:rPr lang="id-ID" sz="2000" i="1" dirty="0" smtClean="0">
                <a:solidFill>
                  <a:srgbClr val="FFFF00"/>
                </a:solidFill>
              </a:rPr>
              <a:t>actor</a:t>
            </a:r>
            <a:r>
              <a:rPr lang="id-ID" sz="2000" dirty="0" smtClean="0"/>
              <a:t>: mendengarkan dan jangan menyela aktor lain, tdk melakukan judgement</a:t>
            </a:r>
          </a:p>
          <a:p>
            <a:endParaRPr lang="id-ID" sz="2000" dirty="0" smtClean="0"/>
          </a:p>
          <a:p>
            <a:r>
              <a:rPr lang="id-ID" sz="2000" i="1" dirty="0" smtClean="0">
                <a:solidFill>
                  <a:srgbClr val="FFFF00"/>
                </a:solidFill>
              </a:rPr>
              <a:t>Interviewer</a:t>
            </a:r>
            <a:r>
              <a:rPr lang="id-ID" sz="2000" dirty="0" smtClean="0">
                <a:solidFill>
                  <a:srgbClr val="FFFF00"/>
                </a:solidFill>
              </a:rPr>
              <a:t> sebagai </a:t>
            </a:r>
            <a:r>
              <a:rPr lang="id-ID" sz="2000" i="1" dirty="0" smtClean="0">
                <a:solidFill>
                  <a:srgbClr val="FFFF00"/>
                </a:solidFill>
              </a:rPr>
              <a:t>director</a:t>
            </a:r>
            <a:r>
              <a:rPr lang="id-ID" sz="2000" dirty="0" smtClean="0"/>
              <a:t>: aktif dan kreatif </a:t>
            </a:r>
          </a:p>
          <a:p>
            <a:endParaRPr lang="id-ID" sz="2000" dirty="0" smtClean="0"/>
          </a:p>
          <a:p>
            <a:r>
              <a:rPr lang="id-ID" sz="2000" i="1" dirty="0" smtClean="0">
                <a:solidFill>
                  <a:srgbClr val="FFFF00"/>
                </a:solidFill>
              </a:rPr>
              <a:t>Interviewer</a:t>
            </a:r>
            <a:r>
              <a:rPr lang="id-ID" sz="2000" dirty="0" smtClean="0">
                <a:solidFill>
                  <a:srgbClr val="FFFF00"/>
                </a:solidFill>
              </a:rPr>
              <a:t> sebagai </a:t>
            </a:r>
            <a:r>
              <a:rPr lang="id-ID" sz="2000" i="1" dirty="0" smtClean="0">
                <a:solidFill>
                  <a:srgbClr val="FFFF00"/>
                </a:solidFill>
              </a:rPr>
              <a:t>choreographer</a:t>
            </a:r>
            <a:r>
              <a:rPr lang="id-ID" sz="2000" dirty="0" smtClean="0"/>
              <a:t>: mem “blok’ </a:t>
            </a:r>
            <a:r>
              <a:rPr lang="id-ID" sz="2000" i="1" dirty="0" smtClean="0"/>
              <a:t>movements</a:t>
            </a:r>
            <a:r>
              <a:rPr lang="id-ID" sz="2000" dirty="0" smtClean="0"/>
              <a:t> dan </a:t>
            </a:r>
            <a:r>
              <a:rPr lang="id-ID" sz="2000" i="1" dirty="0" smtClean="0"/>
              <a:t>gestures</a:t>
            </a:r>
            <a:r>
              <a:rPr lang="id-ID" sz="2000" dirty="0" smtClean="0"/>
              <a:t> peneliti (hati-hati dengan respon komunikasi peneliti- verbal dan non verbal)</a:t>
            </a:r>
            <a:endParaRPr lang="id-ID"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0000"/>
                </a:solidFill>
              </a:rPr>
              <a:t>FOCUS GROUP</a:t>
            </a:r>
            <a:endParaRPr lang="id-ID" dirty="0">
              <a:solidFill>
                <a:srgbClr val="FF0000"/>
              </a:solidFill>
            </a:endParaRPr>
          </a:p>
        </p:txBody>
      </p:sp>
      <p:sp>
        <p:nvSpPr>
          <p:cNvPr id="3" name="Content Placeholder 2"/>
          <p:cNvSpPr>
            <a:spLocks noGrp="1"/>
          </p:cNvSpPr>
          <p:nvPr>
            <p:ph idx="1"/>
          </p:nvPr>
        </p:nvSpPr>
        <p:spPr/>
        <p:txBody>
          <a:bodyPr/>
          <a:lstStyle/>
          <a:p>
            <a:pPr marL="457200" indent="-457200">
              <a:buFont typeface="+mj-lt"/>
              <a:buAutoNum type="arabicPeriod"/>
            </a:pPr>
            <a:r>
              <a:rPr lang="id-ID" sz="2000" dirty="0" smtClean="0"/>
              <a:t>Cocok untuk mengungkap pemahamam, opini atau pandangan orang. Kurang cocok untuk membandingkan berbagai individu/kelompok</a:t>
            </a:r>
          </a:p>
          <a:p>
            <a:pPr marL="457200" indent="-457200">
              <a:buFont typeface="+mj-lt"/>
              <a:buAutoNum type="arabicPeriod"/>
            </a:pPr>
            <a:r>
              <a:rPr lang="id-ID" sz="2000" dirty="0" smtClean="0"/>
              <a:t>Beberapa peneliti menggunakan sesudah penelitian sementara dilaksanakan.</a:t>
            </a:r>
          </a:p>
          <a:p>
            <a:pPr marL="457200" indent="-457200">
              <a:buFont typeface="+mj-lt"/>
              <a:buAutoNum type="arabicPeriod"/>
            </a:pPr>
            <a:r>
              <a:rPr lang="id-ID" sz="2000" dirty="0" smtClean="0"/>
              <a:t>Melibatkan kelompok kecil (6-12 orang) pada diskusi informal</a:t>
            </a:r>
          </a:p>
          <a:p>
            <a:pPr marL="457200" indent="-457200">
              <a:buFont typeface="+mj-lt"/>
              <a:buAutoNum type="arabicPeriod"/>
            </a:pPr>
            <a:r>
              <a:rPr lang="id-ID" sz="2000" dirty="0" smtClean="0"/>
              <a:t>Memfokuskan topik tertentu </a:t>
            </a:r>
          </a:p>
          <a:p>
            <a:pPr marL="457200" indent="-457200">
              <a:buFont typeface="+mj-lt"/>
              <a:buAutoNum type="arabicPeriod"/>
            </a:pPr>
            <a:r>
              <a:rPr lang="id-ID" sz="2000" dirty="0" smtClean="0"/>
              <a:t>Sangat cocok mengungkap topik sensitif</a:t>
            </a:r>
          </a:p>
          <a:p>
            <a:pPr marL="457200" indent="-457200">
              <a:buFont typeface="+mj-lt"/>
              <a:buAutoNum type="arabicPeriod"/>
            </a:pPr>
            <a:r>
              <a:rPr lang="id-ID" sz="2000" dirty="0" smtClean="0"/>
              <a:t>Peneliti sebagai moderator  (melontarkan pertanyaan, menjaga agar diskusi tetap mengalir, dan mendorong agar semua peserta aktif berpartisipasi)</a:t>
            </a:r>
          </a:p>
          <a:p>
            <a:pPr marL="457200" indent="-457200">
              <a:buFont typeface="+mj-lt"/>
              <a:buAutoNum type="arabicPeriod"/>
            </a:pPr>
            <a:r>
              <a:rPr lang="id-ID" sz="2000" dirty="0" smtClean="0"/>
              <a:t>Moderator berusaha membangun ‘rapport’</a:t>
            </a:r>
          </a:p>
          <a:p>
            <a:pPr marL="457200" indent="-457200">
              <a:buFont typeface="+mj-lt"/>
              <a:buAutoNum type="arabicPeriod"/>
            </a:pPr>
            <a:r>
              <a:rPr lang="id-ID" sz="2000" dirty="0" smtClean="0"/>
              <a:t>Moderator hrs menghindari mengajukan pertanyaan pada masing-masing peserta secara bergiliran, karena moderator adalah berfungsi memfasilitasi diskusi</a:t>
            </a:r>
          </a:p>
          <a:p>
            <a:pPr>
              <a:buNone/>
            </a:pPr>
            <a:endParaRPr lang="id-ID" dirty="0" smtClean="0"/>
          </a:p>
          <a:p>
            <a:endParaRPr lang="id-ID" dirty="0" smtClean="0"/>
          </a:p>
          <a:p>
            <a:endParaRPr lang="id-ID" dirty="0" smtClean="0"/>
          </a:p>
          <a:p>
            <a:endParaRPr lang="id-ID"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FF00"/>
                </a:solidFill>
              </a:rPr>
              <a:t>PENELITI HENDAKNYA:</a:t>
            </a:r>
            <a:endParaRPr lang="id-ID" dirty="0">
              <a:solidFill>
                <a:srgbClr val="FFFF00"/>
              </a:solidFill>
            </a:endParaRPr>
          </a:p>
        </p:txBody>
      </p:sp>
      <p:sp>
        <p:nvSpPr>
          <p:cNvPr id="3" name="Content Placeholder 2"/>
          <p:cNvSpPr>
            <a:spLocks noGrp="1"/>
          </p:cNvSpPr>
          <p:nvPr>
            <p:ph idx="1"/>
          </p:nvPr>
        </p:nvSpPr>
        <p:spPr/>
        <p:txBody>
          <a:bodyPr/>
          <a:lstStyle/>
          <a:p>
            <a:endParaRPr lang="id-ID" sz="2000" dirty="0" smtClean="0"/>
          </a:p>
          <a:p>
            <a:r>
              <a:rPr lang="id-ID" sz="2000" dirty="0" smtClean="0"/>
              <a:t>Interaktif</a:t>
            </a:r>
          </a:p>
          <a:p>
            <a:r>
              <a:rPr lang="id-ID" sz="2000" dirty="0" smtClean="0"/>
              <a:t>Dapat menyesuaikan diri</a:t>
            </a:r>
          </a:p>
          <a:p>
            <a:r>
              <a:rPr lang="id-ID" sz="2000" dirty="0" smtClean="0"/>
              <a:t>Menekankan konteks dalam keadaan utuh dalam setiap kesempatan</a:t>
            </a:r>
          </a:p>
          <a:p>
            <a:r>
              <a:rPr lang="id-ID" sz="2000" dirty="0" smtClean="0"/>
              <a:t>Kemampuan menggali informasi</a:t>
            </a:r>
          </a:p>
          <a:p>
            <a:r>
              <a:rPr lang="id-ID" sz="2000" dirty="0" smtClean="0"/>
              <a:t>Memproses data secepatnya</a:t>
            </a:r>
          </a:p>
          <a:p>
            <a:r>
              <a:rPr lang="id-ID" sz="2000" dirty="0" smtClean="0"/>
              <a:t>Mampu merangkum semua informasi yg melimpah</a:t>
            </a:r>
          </a:p>
          <a:p>
            <a:r>
              <a:rPr lang="id-ID" sz="2000" dirty="0" smtClean="0"/>
              <a:t>Kualitas pribadi (toleran, sabar, empati , pendengar yg baik, manusiawi, bersikap terbuka, memiliki pribadi yang menyenangkan, senang bicara/tidak pendiam dll)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eaLnBrk="1" hangingPunct="1"/>
            <a:r>
              <a:rPr lang="id-ID" dirty="0" smtClean="0">
                <a:solidFill>
                  <a:srgbClr val="FF0000"/>
                </a:solidFill>
              </a:rPr>
              <a:t>MASALAH RISET</a:t>
            </a:r>
          </a:p>
        </p:txBody>
      </p:sp>
      <p:sp>
        <p:nvSpPr>
          <p:cNvPr id="4099" name="Content Placeholder 2"/>
          <p:cNvSpPr>
            <a:spLocks noGrp="1"/>
          </p:cNvSpPr>
          <p:nvPr>
            <p:ph idx="1"/>
          </p:nvPr>
        </p:nvSpPr>
        <p:spPr/>
        <p:txBody>
          <a:bodyPr/>
          <a:lstStyle/>
          <a:p>
            <a:pPr eaLnBrk="1" hangingPunct="1"/>
            <a:endParaRPr lang="id-ID" dirty="0" smtClean="0"/>
          </a:p>
          <a:p>
            <a:pPr eaLnBrk="1" hangingPunct="1"/>
            <a:r>
              <a:rPr lang="id-ID" sz="2000" dirty="0" smtClean="0"/>
              <a:t>Jika peneliti menetapkan paradigma tertentu, hendaknya taat asas pada paradigma tsb</a:t>
            </a:r>
          </a:p>
          <a:p>
            <a:pPr eaLnBrk="1" hangingPunct="1"/>
            <a:endParaRPr lang="id-ID" sz="2000" dirty="0" smtClean="0"/>
          </a:p>
          <a:p>
            <a:pPr eaLnBrk="1" hangingPunct="1"/>
            <a:r>
              <a:rPr lang="id-ID" sz="2000" dirty="0" smtClean="0"/>
              <a:t>Sebelum ke lapangan menetapkan fokus riset dan mungkin mengalami perubahan saat ke lapangan</a:t>
            </a:r>
          </a:p>
          <a:p>
            <a:pPr eaLnBrk="1" hangingPunct="1"/>
            <a:endParaRPr lang="id-ID" sz="2000" dirty="0" smtClean="0"/>
          </a:p>
          <a:p>
            <a:pPr eaLnBrk="1" hangingPunct="1"/>
            <a:r>
              <a:rPr lang="id-ID" sz="2000" dirty="0" smtClean="0"/>
              <a:t>Perumusan masalah: saat di lapangan</a:t>
            </a:r>
          </a:p>
          <a:p>
            <a:pPr eaLnBrk="1" hangingPunct="1"/>
            <a:endParaRPr lang="id-ID" sz="2000" dirty="0" smtClean="0"/>
          </a:p>
          <a:p>
            <a:pPr eaLnBrk="1" hangingPunct="1"/>
            <a:r>
              <a:rPr lang="id-ID" sz="2000" dirty="0" smtClean="0"/>
              <a:t>Rumusan masalah kadang terjadi perubahan (jadi jgn putus asa atau merasa gagal karena adanya perubahan)</a:t>
            </a:r>
            <a:r>
              <a:rPr lang="id-ID"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0000"/>
                </a:solidFill>
              </a:rPr>
              <a:t>SITUS</a:t>
            </a:r>
            <a:endParaRPr lang="id-ID" dirty="0">
              <a:solidFill>
                <a:srgbClr val="FF0000"/>
              </a:solidFill>
            </a:endParaRPr>
          </a:p>
        </p:txBody>
      </p:sp>
      <p:sp>
        <p:nvSpPr>
          <p:cNvPr id="3" name="Content Placeholder 2"/>
          <p:cNvSpPr>
            <a:spLocks noGrp="1"/>
          </p:cNvSpPr>
          <p:nvPr>
            <p:ph idx="1"/>
          </p:nvPr>
        </p:nvSpPr>
        <p:spPr>
          <a:xfrm>
            <a:off x="0" y="1124744"/>
            <a:ext cx="9144000" cy="4656584"/>
          </a:xfrm>
        </p:spPr>
        <p:txBody>
          <a:bodyPr/>
          <a:lstStyle/>
          <a:p>
            <a:pPr>
              <a:buNone/>
            </a:pPr>
            <a:endParaRPr lang="id-ID" dirty="0" smtClean="0"/>
          </a:p>
          <a:p>
            <a:pPr>
              <a:buNone/>
            </a:pPr>
            <a:r>
              <a:rPr lang="id-ID" sz="2000" dirty="0" smtClean="0"/>
              <a:t>A. Pemilihan informan</a:t>
            </a:r>
          </a:p>
          <a:p>
            <a:pPr lvl="1"/>
            <a:r>
              <a:rPr lang="id-ID" dirty="0" smtClean="0"/>
              <a:t>Cara kerja mirip pekerjaan ditektif</a:t>
            </a:r>
          </a:p>
          <a:p>
            <a:pPr lvl="1"/>
            <a:r>
              <a:rPr lang="id-ID" dirty="0" smtClean="0"/>
              <a:t>Cenderung purposif dan snowball</a:t>
            </a:r>
          </a:p>
          <a:p>
            <a:pPr>
              <a:buNone/>
            </a:pPr>
            <a:endParaRPr lang="id-ID" sz="2000" dirty="0" smtClean="0"/>
          </a:p>
          <a:p>
            <a:pPr>
              <a:buNone/>
            </a:pPr>
            <a:r>
              <a:rPr lang="id-ID" sz="2000" dirty="0" smtClean="0"/>
              <a:t>B. Pemilihan latar</a:t>
            </a:r>
          </a:p>
          <a:p>
            <a:pPr>
              <a:buNone/>
            </a:pPr>
            <a:endParaRPr lang="id-ID" sz="2000" dirty="0" smtClean="0"/>
          </a:p>
          <a:p>
            <a:pPr>
              <a:buNone/>
            </a:pPr>
            <a:r>
              <a:rPr lang="id-ID" sz="2000" dirty="0" smtClean="0"/>
              <a:t>C. Pemilihan peristiwa</a:t>
            </a:r>
          </a:p>
          <a:p>
            <a:pPr>
              <a:buNone/>
            </a:pPr>
            <a:endParaRPr lang="id-ID" sz="2000" dirty="0" smtClean="0"/>
          </a:p>
          <a:p>
            <a:pPr>
              <a:buNone/>
            </a:pPr>
            <a:r>
              <a:rPr lang="id-ID" sz="2000" dirty="0" smtClean="0"/>
              <a:t>D. Pemilihan proses sosial</a:t>
            </a:r>
          </a:p>
          <a:p>
            <a:pPr>
              <a:buNone/>
            </a:pPr>
            <a:endParaRPr lang="id-ID" sz="2000" dirty="0" smtClean="0"/>
          </a:p>
          <a:p>
            <a:pPr algn="ctr">
              <a:buNone/>
            </a:pPr>
            <a:r>
              <a:rPr lang="id-ID" sz="2000" dirty="0" smtClean="0">
                <a:solidFill>
                  <a:srgbClr val="FFFF00"/>
                </a:solidFill>
              </a:rPr>
              <a:t>(Ditentukan oleh fokus dan masalah riset, peneliti hrs bs menjawab “mengapa pilihan tsb penting”)</a:t>
            </a:r>
            <a:r>
              <a:rPr lang="id-ID" sz="2000" dirty="0" smtClean="0"/>
              <a:t> </a:t>
            </a:r>
            <a:endParaRPr lang="id-ID"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379240"/>
          </a:xfrm>
        </p:spPr>
        <p:txBody>
          <a:bodyPr/>
          <a:lstStyle/>
          <a:p>
            <a:pPr algn="ctr"/>
            <a:r>
              <a:rPr lang="id-ID" sz="2800" dirty="0" smtClean="0">
                <a:solidFill>
                  <a:srgbClr val="FFFF00"/>
                </a:solidFill>
              </a:rPr>
              <a:t>Contoh Penelitian Lapangan Awal-Judgement Audit</a:t>
            </a:r>
            <a:r>
              <a:rPr lang="id-ID" sz="2000" dirty="0" smtClean="0"/>
              <a:t/>
            </a:r>
            <a:br>
              <a:rPr lang="id-ID" sz="2000" dirty="0" smtClean="0"/>
            </a:br>
            <a:r>
              <a:rPr lang="id-ID" sz="2000" dirty="0" smtClean="0"/>
              <a:t>untuk membantu memperoleh data dalam memahami fenomena</a:t>
            </a:r>
            <a:endParaRPr lang="id-ID" sz="2000" dirty="0"/>
          </a:p>
        </p:txBody>
      </p:sp>
      <p:graphicFrame>
        <p:nvGraphicFramePr>
          <p:cNvPr id="4" name="Content Placeholder 3"/>
          <p:cNvGraphicFramePr>
            <a:graphicFrameLocks noGrp="1"/>
          </p:cNvGraphicFramePr>
          <p:nvPr>
            <p:ph idx="1"/>
          </p:nvPr>
        </p:nvGraphicFramePr>
        <p:xfrm>
          <a:off x="539552" y="2276872"/>
          <a:ext cx="8136904" cy="3374675"/>
        </p:xfrm>
        <a:graphic>
          <a:graphicData uri="http://schemas.openxmlformats.org/drawingml/2006/table">
            <a:tbl>
              <a:tblPr firstRow="1" bandRow="1">
                <a:tableStyleId>{B301B821-A1FF-4177-AEE7-76D212191A09}</a:tableStyleId>
              </a:tblPr>
              <a:tblGrid>
                <a:gridCol w="2688084"/>
                <a:gridCol w="5448820"/>
              </a:tblGrid>
              <a:tr h="492055">
                <a:tc>
                  <a:txBody>
                    <a:bodyPr/>
                    <a:lstStyle/>
                    <a:p>
                      <a:pPr algn="ctr"/>
                      <a:r>
                        <a:rPr lang="id-ID" dirty="0" smtClean="0"/>
                        <a:t>PARAMETER</a:t>
                      </a:r>
                      <a:endParaRPr lang="id-ID" dirty="0">
                        <a:solidFill>
                          <a:schemeClr val="tx1"/>
                        </a:solidFill>
                      </a:endParaRPr>
                    </a:p>
                  </a:txBody>
                  <a:tcPr/>
                </a:tc>
                <a:tc>
                  <a:txBody>
                    <a:bodyPr/>
                    <a:lstStyle/>
                    <a:p>
                      <a:pPr algn="ctr"/>
                      <a:r>
                        <a:rPr lang="id-ID" dirty="0" smtClean="0"/>
                        <a:t>PILIHAN YG MUNGKIN</a:t>
                      </a:r>
                      <a:r>
                        <a:rPr lang="id-ID" baseline="0" dirty="0" smtClean="0"/>
                        <a:t> DIAMBIL</a:t>
                      </a:r>
                      <a:endParaRPr lang="id-ID" dirty="0">
                        <a:solidFill>
                          <a:schemeClr val="tx1"/>
                        </a:solidFill>
                      </a:endParaRPr>
                    </a:p>
                  </a:txBody>
                  <a:tcPr/>
                </a:tc>
              </a:tr>
              <a:tr h="492055">
                <a:tc>
                  <a:txBody>
                    <a:bodyPr/>
                    <a:lstStyle/>
                    <a:p>
                      <a:endParaRPr lang="id-ID" dirty="0"/>
                    </a:p>
                  </a:txBody>
                  <a:tcPr/>
                </a:tc>
                <a:tc>
                  <a:txBody>
                    <a:bodyPr/>
                    <a:lstStyle/>
                    <a:p>
                      <a:endParaRPr lang="id-ID" dirty="0"/>
                    </a:p>
                  </a:txBody>
                  <a:tcPr/>
                </a:tc>
              </a:tr>
              <a:tr h="492055">
                <a:tc>
                  <a:txBody>
                    <a:bodyPr/>
                    <a:lstStyle/>
                    <a:p>
                      <a:r>
                        <a:rPr lang="id-ID" dirty="0" smtClean="0"/>
                        <a:t>Latar</a:t>
                      </a:r>
                      <a:endParaRPr lang="id-ID" dirty="0"/>
                    </a:p>
                  </a:txBody>
                  <a:tcPr/>
                </a:tc>
                <a:tc>
                  <a:txBody>
                    <a:bodyPr/>
                    <a:lstStyle/>
                    <a:p>
                      <a:r>
                        <a:rPr lang="id-ID" dirty="0" smtClean="0"/>
                        <a:t>Kantor KAP, Perusahaan</a:t>
                      </a:r>
                      <a:r>
                        <a:rPr lang="id-ID" baseline="0" dirty="0" smtClean="0"/>
                        <a:t> </a:t>
                      </a:r>
                      <a:r>
                        <a:rPr lang="id-ID" dirty="0" smtClean="0"/>
                        <a:t>Klien, Ruang Meeting </a:t>
                      </a:r>
                      <a:endParaRPr lang="id-ID" dirty="0"/>
                    </a:p>
                  </a:txBody>
                  <a:tcPr/>
                </a:tc>
              </a:tr>
              <a:tr h="492055">
                <a:tc>
                  <a:txBody>
                    <a:bodyPr/>
                    <a:lstStyle/>
                    <a:p>
                      <a:r>
                        <a:rPr lang="id-ID" dirty="0" smtClean="0"/>
                        <a:t>Pelaku</a:t>
                      </a:r>
                      <a:endParaRPr lang="id-ID" dirty="0"/>
                    </a:p>
                  </a:txBody>
                  <a:tcPr/>
                </a:tc>
                <a:tc>
                  <a:txBody>
                    <a:bodyPr/>
                    <a:lstStyle/>
                    <a:p>
                      <a:r>
                        <a:rPr lang="id-ID" dirty="0" smtClean="0"/>
                        <a:t>Asisten Auditor, Auditor Senior, Partner</a:t>
                      </a:r>
                      <a:endParaRPr lang="id-ID" dirty="0"/>
                    </a:p>
                  </a:txBody>
                  <a:tcPr/>
                </a:tc>
              </a:tr>
              <a:tr h="492055">
                <a:tc>
                  <a:txBody>
                    <a:bodyPr/>
                    <a:lstStyle/>
                    <a:p>
                      <a:r>
                        <a:rPr lang="id-ID" dirty="0" smtClean="0"/>
                        <a:t>Peristiwa</a:t>
                      </a:r>
                      <a:endParaRPr lang="id-ID" dirty="0"/>
                    </a:p>
                  </a:txBody>
                  <a:tcPr/>
                </a:tc>
                <a:tc>
                  <a:txBody>
                    <a:bodyPr/>
                    <a:lstStyle/>
                    <a:p>
                      <a:r>
                        <a:rPr lang="id-ID" dirty="0" smtClean="0"/>
                        <a:t>Audit</a:t>
                      </a:r>
                      <a:r>
                        <a:rPr lang="id-ID" baseline="0" dirty="0" smtClean="0"/>
                        <a:t> PT ABC</a:t>
                      </a:r>
                      <a:endParaRPr lang="id-ID" dirty="0"/>
                    </a:p>
                  </a:txBody>
                  <a:tcPr/>
                </a:tc>
              </a:tr>
              <a:tr h="492055">
                <a:tc>
                  <a:txBody>
                    <a:bodyPr/>
                    <a:lstStyle/>
                    <a:p>
                      <a:r>
                        <a:rPr lang="id-ID" dirty="0" smtClean="0"/>
                        <a:t>Proses</a:t>
                      </a:r>
                      <a:endParaRPr lang="id-ID" dirty="0"/>
                    </a:p>
                  </a:txBody>
                  <a:tcPr/>
                </a:tc>
                <a:tc>
                  <a:txBody>
                    <a:bodyPr/>
                    <a:lstStyle/>
                    <a:p>
                      <a:r>
                        <a:rPr lang="id-ID" dirty="0" smtClean="0"/>
                        <a:t>Merencanakan Audit, Melaksanakan Audit, Menindaklanjuti</a:t>
                      </a:r>
                      <a:r>
                        <a:rPr lang="id-ID" baseline="0" dirty="0" smtClean="0"/>
                        <a:t> temuan,</a:t>
                      </a:r>
                      <a:r>
                        <a:rPr lang="id-ID" dirty="0" smtClean="0"/>
                        <a:t> Membuat Judgement Pemberian Opini</a:t>
                      </a:r>
                      <a:endParaRPr lang="id-ID" dirty="0"/>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0000"/>
                </a:solidFill>
              </a:rPr>
              <a:t>ANALISIS SELAMA KOLEKSI DATA</a:t>
            </a:r>
            <a:endParaRPr lang="id-ID" dirty="0">
              <a:solidFill>
                <a:srgbClr val="FF0000"/>
              </a:solidFill>
            </a:endParaRPr>
          </a:p>
        </p:txBody>
      </p:sp>
      <p:sp>
        <p:nvSpPr>
          <p:cNvPr id="3" name="Content Placeholder 2"/>
          <p:cNvSpPr>
            <a:spLocks noGrp="1"/>
          </p:cNvSpPr>
          <p:nvPr>
            <p:ph idx="1"/>
          </p:nvPr>
        </p:nvSpPr>
        <p:spPr/>
        <p:txBody>
          <a:bodyPr/>
          <a:lstStyle/>
          <a:p>
            <a:endParaRPr lang="id-ID" dirty="0" smtClean="0"/>
          </a:p>
          <a:p>
            <a:pPr marL="457200" indent="-457200">
              <a:buFont typeface="+mj-lt"/>
              <a:buAutoNum type="arabicPeriod"/>
            </a:pPr>
            <a:r>
              <a:rPr lang="id-ID" sz="2000" dirty="0" smtClean="0"/>
              <a:t>Pengumpulan data</a:t>
            </a:r>
          </a:p>
          <a:p>
            <a:pPr marL="457200" indent="-457200">
              <a:buFont typeface="+mj-lt"/>
              <a:buAutoNum type="arabicPeriod"/>
            </a:pPr>
            <a:endParaRPr lang="id-ID" sz="2000" dirty="0" smtClean="0"/>
          </a:p>
          <a:p>
            <a:pPr marL="457200" indent="-457200">
              <a:buFont typeface="+mj-lt"/>
              <a:buAutoNum type="arabicPeriod"/>
            </a:pPr>
            <a:r>
              <a:rPr lang="id-ID" sz="2000" dirty="0" smtClean="0"/>
              <a:t>Reduksi data</a:t>
            </a:r>
          </a:p>
          <a:p>
            <a:pPr marL="457200" indent="-457200">
              <a:buFont typeface="+mj-lt"/>
              <a:buAutoNum type="arabicPeriod"/>
            </a:pPr>
            <a:endParaRPr lang="id-ID" sz="2000" dirty="0" smtClean="0"/>
          </a:p>
          <a:p>
            <a:pPr marL="457200" indent="-457200">
              <a:buFont typeface="+mj-lt"/>
              <a:buAutoNum type="arabicPeriod"/>
            </a:pPr>
            <a:r>
              <a:rPr lang="id-ID" sz="2000" dirty="0" smtClean="0"/>
              <a:t>Penyajian data</a:t>
            </a:r>
          </a:p>
          <a:p>
            <a:pPr marL="457200" indent="-457200">
              <a:buFont typeface="+mj-lt"/>
              <a:buAutoNum type="arabicPeriod"/>
            </a:pPr>
            <a:endParaRPr lang="id-ID" sz="2000" dirty="0" smtClean="0"/>
          </a:p>
          <a:p>
            <a:pPr marL="457200" indent="-457200">
              <a:buFont typeface="+mj-lt"/>
              <a:buAutoNum type="arabicPeriod"/>
            </a:pPr>
            <a:r>
              <a:rPr lang="id-ID" sz="2000" dirty="0" smtClean="0"/>
              <a:t>Penarikan kesimpulan/verifikasi</a:t>
            </a:r>
          </a:p>
          <a:p>
            <a:endParaRPr lang="id-ID" sz="2000" dirty="0" smtClean="0"/>
          </a:p>
          <a:p>
            <a:pPr>
              <a:buNone/>
            </a:pPr>
            <a:r>
              <a:rPr lang="id-ID" sz="2000" dirty="0" smtClean="0"/>
              <a:t>    </a:t>
            </a:r>
            <a:r>
              <a:rPr lang="id-ID" sz="2000" dirty="0" smtClean="0">
                <a:solidFill>
                  <a:srgbClr val="FFFF00"/>
                </a:solidFill>
              </a:rPr>
              <a:t>(2,3 &amp; 4 sesuatu yg terkait pada saat sebelum, selama, sesudah pengumpulan data dalam bentuk yg sejajar yg bergerak bolak-balik. Penundaan  analisis s.d akhir pengumpulan data merupakan kesalahan besar)</a:t>
            </a:r>
            <a:endParaRPr lang="id-ID" sz="2000"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FF00"/>
                </a:solidFill>
              </a:rPr>
              <a:t>REDUKSI DATA</a:t>
            </a:r>
            <a:endParaRPr lang="id-ID" dirty="0">
              <a:solidFill>
                <a:srgbClr val="FFFF00"/>
              </a:solidFill>
            </a:endParaRPr>
          </a:p>
        </p:txBody>
      </p:sp>
      <p:sp>
        <p:nvSpPr>
          <p:cNvPr id="3" name="Content Placeholder 2"/>
          <p:cNvSpPr>
            <a:spLocks noGrp="1"/>
          </p:cNvSpPr>
          <p:nvPr>
            <p:ph idx="1"/>
          </p:nvPr>
        </p:nvSpPr>
        <p:spPr/>
        <p:txBody>
          <a:bodyPr/>
          <a:lstStyle/>
          <a:p>
            <a:endParaRPr lang="id-ID" sz="2000" dirty="0" smtClean="0">
              <a:solidFill>
                <a:srgbClr val="FFFF00"/>
              </a:solidFill>
            </a:endParaRPr>
          </a:p>
          <a:p>
            <a:endParaRPr lang="id-ID" sz="2000" dirty="0" smtClean="0">
              <a:solidFill>
                <a:srgbClr val="FFFF00"/>
              </a:solidFill>
            </a:endParaRPr>
          </a:p>
          <a:p>
            <a:r>
              <a:rPr lang="id-ID" sz="2000" dirty="0" smtClean="0">
                <a:solidFill>
                  <a:srgbClr val="FFFF00"/>
                </a:solidFill>
              </a:rPr>
              <a:t>Reduksi data</a:t>
            </a:r>
            <a:r>
              <a:rPr lang="id-ID" sz="2000" dirty="0" smtClean="0"/>
              <a:t>: sebagai proses pemilihan, pemusatan perhatian pada penyederhanaan, pengabstrakan, dan transformasi data ‘kasar’ yang muncul dari catatan-catatan tertulis di lapangan.</a:t>
            </a:r>
          </a:p>
          <a:p>
            <a:endParaRPr lang="id-ID" sz="2000" dirty="0" smtClean="0">
              <a:solidFill>
                <a:srgbClr val="FFFF00"/>
              </a:solidFill>
            </a:endParaRPr>
          </a:p>
          <a:p>
            <a:r>
              <a:rPr lang="id-ID" sz="2000" dirty="0" smtClean="0">
                <a:solidFill>
                  <a:srgbClr val="FFFF00"/>
                </a:solidFill>
              </a:rPr>
              <a:t>Reduksi data</a:t>
            </a:r>
            <a:r>
              <a:rPr lang="id-ID" sz="2000" dirty="0" smtClean="0"/>
              <a:t> merupakan suatu bentuk analisis yg menajamkan, menggolongkan, mengarahkan, membuang yg tdk perlu, dan mengorganisasi data dgn cara sedemikian rupa hingga kesimpulan-kesimpulan final nya dapat ditarik dan diverifikasi. </a:t>
            </a:r>
            <a:endParaRPr lang="id-ID"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FF00"/>
                </a:solidFill>
              </a:rPr>
              <a:t>MODEL PENGUMPULAN DATA DAN ANALISIS</a:t>
            </a:r>
            <a:endParaRPr lang="id-ID" dirty="0">
              <a:solidFill>
                <a:srgbClr val="FFFF00"/>
              </a:solidFill>
            </a:endParaRPr>
          </a:p>
        </p:txBody>
      </p:sp>
      <p:graphicFrame>
        <p:nvGraphicFramePr>
          <p:cNvPr id="4" name="Content Placeholder 3"/>
          <p:cNvGraphicFramePr>
            <a:graphicFrameLocks noGrp="1"/>
          </p:cNvGraphicFramePr>
          <p:nvPr>
            <p:ph idx="1"/>
          </p:nvPr>
        </p:nvGraphicFramePr>
        <p:xfrm>
          <a:off x="251520" y="1412776"/>
          <a:ext cx="8640960" cy="44588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FF00"/>
                </a:solidFill>
              </a:rPr>
              <a:t>6 METODE UTAMA SELAMA PENGUMPULAN DATA</a:t>
            </a:r>
            <a:r>
              <a:rPr lang="id-ID" dirty="0" smtClean="0"/>
              <a:t> </a:t>
            </a:r>
            <a:endParaRPr lang="id-ID" dirty="0"/>
          </a:p>
        </p:txBody>
      </p:sp>
      <p:sp>
        <p:nvSpPr>
          <p:cNvPr id="3" name="Content Placeholder 2"/>
          <p:cNvSpPr>
            <a:spLocks noGrp="1"/>
          </p:cNvSpPr>
          <p:nvPr>
            <p:ph idx="1"/>
          </p:nvPr>
        </p:nvSpPr>
        <p:spPr/>
        <p:txBody>
          <a:bodyPr/>
          <a:lstStyle/>
          <a:p>
            <a:endParaRPr lang="id-ID" dirty="0" smtClean="0"/>
          </a:p>
          <a:p>
            <a:pPr marL="457200" indent="-457200">
              <a:buFont typeface="+mj-lt"/>
              <a:buAutoNum type="arabicPeriod"/>
            </a:pPr>
            <a:r>
              <a:rPr lang="id-ID" sz="2000" dirty="0" smtClean="0"/>
              <a:t>Lembar ringkasan kontak</a:t>
            </a:r>
          </a:p>
          <a:p>
            <a:pPr marL="457200" indent="-457200">
              <a:buFont typeface="+mj-lt"/>
              <a:buAutoNum type="arabicPeriod"/>
            </a:pPr>
            <a:endParaRPr lang="id-ID" sz="2000" dirty="0" smtClean="0"/>
          </a:p>
          <a:p>
            <a:pPr marL="457200" indent="-457200">
              <a:buFont typeface="+mj-lt"/>
              <a:buAutoNum type="arabicPeriod"/>
            </a:pPr>
            <a:r>
              <a:rPr lang="id-ID" sz="2000" dirty="0" smtClean="0"/>
              <a:t>Pengkodean</a:t>
            </a:r>
          </a:p>
          <a:p>
            <a:pPr marL="457200" indent="-457200">
              <a:buFont typeface="+mj-lt"/>
              <a:buAutoNum type="arabicPeriod"/>
            </a:pPr>
            <a:endParaRPr lang="id-ID" sz="2000" dirty="0" smtClean="0"/>
          </a:p>
          <a:p>
            <a:pPr marL="457200" indent="-457200">
              <a:buFont typeface="+mj-lt"/>
              <a:buAutoNum type="arabicPeriod"/>
            </a:pPr>
            <a:r>
              <a:rPr lang="id-ID" sz="2000" dirty="0" smtClean="0"/>
              <a:t>Pembuatan kode pola</a:t>
            </a:r>
          </a:p>
          <a:p>
            <a:pPr marL="457200" indent="-457200">
              <a:buFont typeface="+mj-lt"/>
              <a:buAutoNum type="arabicPeriod"/>
            </a:pPr>
            <a:endParaRPr lang="id-ID" sz="2000" dirty="0" smtClean="0"/>
          </a:p>
          <a:p>
            <a:pPr marL="457200" indent="-457200">
              <a:buFont typeface="+mj-lt"/>
              <a:buAutoNum type="arabicPeriod"/>
            </a:pPr>
            <a:r>
              <a:rPr lang="id-ID" sz="2000" dirty="0" smtClean="0"/>
              <a:t>Membuat memo</a:t>
            </a:r>
          </a:p>
          <a:p>
            <a:pPr marL="457200" indent="-457200">
              <a:buFont typeface="+mj-lt"/>
              <a:buAutoNum type="arabicPeriod"/>
            </a:pPr>
            <a:endParaRPr lang="id-ID" sz="2000" dirty="0" smtClean="0"/>
          </a:p>
          <a:p>
            <a:pPr marL="457200" indent="-457200">
              <a:buFont typeface="+mj-lt"/>
              <a:buAutoNum type="arabicPeriod"/>
            </a:pPr>
            <a:r>
              <a:rPr lang="id-ID" sz="2000" dirty="0" smtClean="0"/>
              <a:t>Pertemuan analisis situs</a:t>
            </a:r>
          </a:p>
          <a:p>
            <a:pPr marL="457200" indent="-457200">
              <a:buFont typeface="+mj-lt"/>
              <a:buAutoNum type="arabicPeriod"/>
            </a:pPr>
            <a:endParaRPr lang="id-ID" sz="2000" dirty="0" smtClean="0"/>
          </a:p>
          <a:p>
            <a:pPr marL="457200" indent="-457200">
              <a:buFont typeface="+mj-lt"/>
              <a:buAutoNum type="arabicPeriod"/>
            </a:pPr>
            <a:r>
              <a:rPr lang="id-ID" sz="2000" dirty="0" smtClean="0"/>
              <a:t>Ringkasan situs sementara</a:t>
            </a:r>
            <a:endParaRPr lang="id-ID"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0000"/>
                </a:solidFill>
              </a:rPr>
              <a:t>1. LEMBAR RINGKASAN KONTAK</a:t>
            </a:r>
            <a:endParaRPr lang="id-ID" dirty="0">
              <a:solidFill>
                <a:srgbClr val="FF0000"/>
              </a:solidFill>
            </a:endParaRPr>
          </a:p>
        </p:txBody>
      </p:sp>
      <p:sp>
        <p:nvSpPr>
          <p:cNvPr id="3" name="Content Placeholder 2"/>
          <p:cNvSpPr>
            <a:spLocks noGrp="1"/>
          </p:cNvSpPr>
          <p:nvPr>
            <p:ph idx="1"/>
          </p:nvPr>
        </p:nvSpPr>
        <p:spPr/>
        <p:txBody>
          <a:bodyPr/>
          <a:lstStyle/>
          <a:p>
            <a:endParaRPr lang="id-ID" sz="2000" dirty="0" smtClean="0"/>
          </a:p>
          <a:p>
            <a:endParaRPr lang="id-ID" sz="2000" dirty="0" smtClean="0"/>
          </a:p>
          <a:p>
            <a:r>
              <a:rPr lang="id-ID" sz="2000" dirty="0" smtClean="0"/>
              <a:t>Merupakan suatu cara sederhana yg praktis dan cepat untuk menangani reduksi data tahap awal</a:t>
            </a:r>
          </a:p>
          <a:p>
            <a:endParaRPr lang="id-ID" sz="2000" dirty="0" smtClean="0"/>
          </a:p>
          <a:p>
            <a:r>
              <a:rPr lang="id-ID" sz="2000" dirty="0" smtClean="0"/>
              <a:t>Menuliskan isu dan permasalahan yg tampak selama kontak, serta apa yg akan dilakukan untuk kontak berikutnya.</a:t>
            </a:r>
          </a:p>
          <a:p>
            <a:endParaRPr lang="id-ID" sz="2000" dirty="0" smtClean="0"/>
          </a:p>
          <a:p>
            <a:r>
              <a:rPr lang="id-ID" sz="2000" dirty="0" smtClean="0"/>
              <a:t>Peneliti memberikan komentar reflektif (diletakkan dalam tanda kurung ganda)</a:t>
            </a:r>
            <a:endParaRPr lang="id-ID"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rgbClr val="FFFF00"/>
                </a:solidFill>
              </a:rPr>
              <a:t>Contoh</a:t>
            </a:r>
            <a:endParaRPr lang="id-ID" dirty="0">
              <a:solidFill>
                <a:srgbClr val="FFFF00"/>
              </a:solidFill>
            </a:endParaRPr>
          </a:p>
        </p:txBody>
      </p:sp>
      <p:sp>
        <p:nvSpPr>
          <p:cNvPr id="3" name="Content Placeholder 2"/>
          <p:cNvSpPr>
            <a:spLocks noGrp="1"/>
          </p:cNvSpPr>
          <p:nvPr>
            <p:ph idx="1"/>
          </p:nvPr>
        </p:nvSpPr>
        <p:spPr/>
        <p:txBody>
          <a:bodyPr/>
          <a:lstStyle/>
          <a:p>
            <a:endParaRPr lang="id-ID" dirty="0" smtClean="0"/>
          </a:p>
          <a:p>
            <a:r>
              <a:rPr lang="id-ID" dirty="0" smtClean="0"/>
              <a:t>1. </a:t>
            </a:r>
            <a:r>
              <a:rPr lang="id-ID" dirty="0" smtClean="0">
                <a:hlinkClick r:id="rId2" action="ppaction://hlinkfile"/>
              </a:rPr>
              <a:t>CONTACT 1.docx</a:t>
            </a:r>
            <a:endParaRPr lang="id-ID" dirty="0" smtClean="0"/>
          </a:p>
          <a:p>
            <a:endParaRPr lang="id-ID" dirty="0" smtClean="0"/>
          </a:p>
          <a:p>
            <a:r>
              <a:rPr lang="id-ID" dirty="0" smtClean="0"/>
              <a:t>2. </a:t>
            </a:r>
            <a:r>
              <a:rPr lang="id-ID" dirty="0" smtClean="0">
                <a:hlinkClick r:id="rId3" action="ppaction://hlinkfile"/>
              </a:rPr>
              <a:t>CONTACT 2.docx</a:t>
            </a:r>
            <a:endParaRPr lang="id-ID" dirty="0" smtClean="0"/>
          </a:p>
          <a:p>
            <a:endParaRPr lang="id-ID" dirty="0" smtClean="0"/>
          </a:p>
          <a:p>
            <a:r>
              <a:rPr lang="id-ID" dirty="0" smtClean="0"/>
              <a:t>3. </a:t>
            </a:r>
            <a:r>
              <a:rPr lang="id-ID" dirty="0" smtClean="0">
                <a:hlinkClick r:id="rId4" action="ppaction://hlinkfile"/>
              </a:rPr>
              <a:t>CONTACT 3.docx</a:t>
            </a:r>
            <a:endParaRPr lang="id-ID"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0000"/>
                </a:solidFill>
              </a:rPr>
              <a:t>2. PENGKODEAN</a:t>
            </a:r>
            <a:endParaRPr lang="id-ID" dirty="0">
              <a:solidFill>
                <a:srgbClr val="FF0000"/>
              </a:solidFill>
            </a:endParaRPr>
          </a:p>
        </p:txBody>
      </p:sp>
      <p:sp>
        <p:nvSpPr>
          <p:cNvPr id="3" name="Content Placeholder 2"/>
          <p:cNvSpPr>
            <a:spLocks noGrp="1"/>
          </p:cNvSpPr>
          <p:nvPr>
            <p:ph idx="1"/>
          </p:nvPr>
        </p:nvSpPr>
        <p:spPr/>
        <p:txBody>
          <a:bodyPr/>
          <a:lstStyle/>
          <a:p>
            <a:endParaRPr lang="id-ID" sz="2000" dirty="0" smtClean="0"/>
          </a:p>
          <a:p>
            <a:r>
              <a:rPr lang="id-ID" sz="2000" dirty="0" smtClean="0"/>
              <a:t>Bersifat dinamis (bisa berubah setiap tahapan pengumpulan data)</a:t>
            </a:r>
          </a:p>
          <a:p>
            <a:endParaRPr lang="id-ID" sz="2000" dirty="0" smtClean="0"/>
          </a:p>
          <a:p>
            <a:r>
              <a:rPr lang="id-ID" sz="2000" dirty="0" smtClean="0"/>
              <a:t>Ada beberapa cara pengkodean a.l: berbasis tematik, berbasis gejala dari khusus ke umum:</a:t>
            </a:r>
          </a:p>
          <a:p>
            <a:pPr marL="857250" lvl="1" indent="-457200">
              <a:buFont typeface="+mj-lt"/>
              <a:buAutoNum type="arabicPeriod"/>
            </a:pPr>
            <a:r>
              <a:rPr lang="id-ID" dirty="0" smtClean="0"/>
              <a:t>Tindakan</a:t>
            </a:r>
          </a:p>
          <a:p>
            <a:pPr marL="857250" lvl="1" indent="-457200">
              <a:buFont typeface="+mj-lt"/>
              <a:buAutoNum type="arabicPeriod"/>
            </a:pPr>
            <a:r>
              <a:rPr lang="id-ID" dirty="0" smtClean="0"/>
              <a:t>Makna (ungkapan-ungkapan dan mengarahkan tindakan)</a:t>
            </a:r>
          </a:p>
          <a:p>
            <a:pPr marL="857250" lvl="1" indent="-457200">
              <a:buFont typeface="+mj-lt"/>
              <a:buAutoNum type="arabicPeriod"/>
            </a:pPr>
            <a:r>
              <a:rPr lang="id-ID" dirty="0" smtClean="0"/>
              <a:t>Partisipasi (keterlibatan)</a:t>
            </a:r>
          </a:p>
          <a:p>
            <a:pPr marL="857250" lvl="1" indent="-457200">
              <a:buFont typeface="+mj-lt"/>
              <a:buAutoNum type="arabicPeriod"/>
            </a:pPr>
            <a:r>
              <a:rPr lang="id-ID" dirty="0" smtClean="0"/>
              <a:t>Hubungan-hubungan</a:t>
            </a:r>
          </a:p>
          <a:p>
            <a:pPr marL="857250" lvl="1" indent="-457200">
              <a:buFont typeface="+mj-lt"/>
              <a:buAutoNum type="arabicPeriod"/>
            </a:pPr>
            <a:r>
              <a:rPr lang="id-ID" dirty="0" smtClean="0"/>
              <a:t>Latar</a:t>
            </a:r>
          </a:p>
          <a:p>
            <a:endParaRPr lang="id-ID" dirty="0" smtClean="0"/>
          </a:p>
          <a:p>
            <a:endParaRPr lang="id-ID"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533400"/>
          </a:xfrm>
        </p:spPr>
        <p:txBody>
          <a:bodyPr/>
          <a:lstStyle/>
          <a:p>
            <a:r>
              <a:rPr lang="id-ID" dirty="0" smtClean="0"/>
              <a:t/>
            </a:r>
            <a:br>
              <a:rPr lang="id-ID" dirty="0" smtClean="0"/>
            </a:br>
            <a:r>
              <a:rPr lang="id-ID" dirty="0" smtClean="0">
                <a:solidFill>
                  <a:srgbClr val="FFFF00"/>
                </a:solidFill>
              </a:rPr>
              <a:t>Contoh</a:t>
            </a:r>
            <a:r>
              <a:rPr lang="id-ID" dirty="0" smtClean="0"/>
              <a:t/>
            </a:r>
            <a:br>
              <a:rPr lang="id-ID" dirty="0" smtClean="0"/>
            </a:br>
            <a:endParaRPr lang="id-ID" dirty="0"/>
          </a:p>
        </p:txBody>
      </p:sp>
      <p:sp>
        <p:nvSpPr>
          <p:cNvPr id="3" name="Content Placeholder 2"/>
          <p:cNvSpPr>
            <a:spLocks noGrp="1"/>
          </p:cNvSpPr>
          <p:nvPr>
            <p:ph idx="1"/>
          </p:nvPr>
        </p:nvSpPr>
        <p:spPr/>
        <p:txBody>
          <a:bodyPr/>
          <a:lstStyle/>
          <a:p>
            <a:endParaRPr lang="id-ID" dirty="0" smtClean="0"/>
          </a:p>
          <a:p>
            <a:r>
              <a:rPr lang="id-ID" dirty="0" smtClean="0"/>
              <a:t>1. </a:t>
            </a:r>
            <a:r>
              <a:rPr lang="id-ID" dirty="0" smtClean="0">
                <a:hlinkClick r:id="rId2" action="ppaction://hlinkfile"/>
              </a:rPr>
              <a:t>KODE 1.docx</a:t>
            </a:r>
            <a:endParaRPr lang="id-ID" dirty="0" smtClean="0"/>
          </a:p>
          <a:p>
            <a:endParaRPr lang="id-ID" dirty="0" smtClean="0"/>
          </a:p>
          <a:p>
            <a:r>
              <a:rPr lang="id-ID" dirty="0" smtClean="0"/>
              <a:t>2. </a:t>
            </a:r>
            <a:r>
              <a:rPr lang="id-ID" dirty="0" smtClean="0">
                <a:hlinkClick r:id="rId3" action="ppaction://hlinkfile"/>
              </a:rPr>
              <a:t>KODE 2.docx</a:t>
            </a:r>
            <a:endParaRPr lang="id-ID" dirty="0" smtClean="0"/>
          </a:p>
          <a:p>
            <a:endParaRPr lang="id-ID" dirty="0" smtClean="0"/>
          </a:p>
          <a:p>
            <a:r>
              <a:rPr lang="id-ID" dirty="0" smtClean="0"/>
              <a:t>3. </a:t>
            </a:r>
            <a:r>
              <a:rPr lang="id-ID" dirty="0" smtClean="0">
                <a:hlinkClick r:id="rId4" action="ppaction://hlinkfile"/>
              </a:rPr>
              <a:t>KODE 3.docx</a:t>
            </a:r>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0000"/>
                </a:solidFill>
              </a:rPr>
              <a:t>MEMILIH METODOLOGI (1)</a:t>
            </a:r>
            <a:endParaRPr lang="id-ID" dirty="0">
              <a:solidFill>
                <a:srgbClr val="FF0000"/>
              </a:solidFill>
            </a:endParaRPr>
          </a:p>
        </p:txBody>
      </p:sp>
      <p:sp>
        <p:nvSpPr>
          <p:cNvPr id="3" name="Content Placeholder 2"/>
          <p:cNvSpPr>
            <a:spLocks noGrp="1"/>
          </p:cNvSpPr>
          <p:nvPr>
            <p:ph idx="1"/>
          </p:nvPr>
        </p:nvSpPr>
        <p:spPr/>
        <p:txBody>
          <a:bodyPr/>
          <a:lstStyle/>
          <a:p>
            <a:endParaRPr lang="id-ID" sz="1800" dirty="0" smtClean="0">
              <a:solidFill>
                <a:srgbClr val="FFFF00"/>
              </a:solidFill>
            </a:endParaRPr>
          </a:p>
          <a:p>
            <a:r>
              <a:rPr lang="id-ID" sz="2000" dirty="0" smtClean="0">
                <a:solidFill>
                  <a:srgbClr val="FFFF00"/>
                </a:solidFill>
              </a:rPr>
              <a:t>Fenomenologi</a:t>
            </a:r>
            <a:r>
              <a:rPr lang="id-ID" sz="2000" dirty="0" smtClean="0"/>
              <a:t>: ttg hakekat pengalaman nyata dan tatanan sosial, memusatkan perhatian pada makna dan pengalaman subjektif sehari-hari.</a:t>
            </a:r>
          </a:p>
          <a:p>
            <a:endParaRPr lang="id-ID" sz="2000" dirty="0" smtClean="0">
              <a:solidFill>
                <a:srgbClr val="FFFF00"/>
              </a:solidFill>
            </a:endParaRPr>
          </a:p>
          <a:p>
            <a:r>
              <a:rPr lang="id-ID" sz="2000" dirty="0" smtClean="0">
                <a:solidFill>
                  <a:srgbClr val="FFFF00"/>
                </a:solidFill>
              </a:rPr>
              <a:t>Etnometodologi</a:t>
            </a:r>
            <a:r>
              <a:rPr lang="id-ID" sz="2000" dirty="0" smtClean="0"/>
              <a:t>: memusatkan perhatian pada bagaimana aktor dapat menciptakan, mengolah dan mereproduksi dalam interaksi sosial (aksi dan reaksi aktor).</a:t>
            </a:r>
          </a:p>
          <a:p>
            <a:endParaRPr lang="id-ID" sz="2000" dirty="0" smtClean="0">
              <a:solidFill>
                <a:srgbClr val="FFFF00"/>
              </a:solidFill>
            </a:endParaRPr>
          </a:p>
          <a:p>
            <a:r>
              <a:rPr lang="id-ID" sz="2000" dirty="0" smtClean="0">
                <a:solidFill>
                  <a:srgbClr val="FFFF00"/>
                </a:solidFill>
              </a:rPr>
              <a:t>Etnografi</a:t>
            </a:r>
            <a:r>
              <a:rPr lang="id-ID" sz="2000" dirty="0" smtClean="0"/>
              <a:t>: menekankan interpretasi terhadap makna budaya.</a:t>
            </a:r>
          </a:p>
          <a:p>
            <a:endParaRPr lang="id-ID" sz="2000" dirty="0" smtClean="0">
              <a:solidFill>
                <a:srgbClr val="FFFF00"/>
              </a:solidFill>
            </a:endParaRPr>
          </a:p>
          <a:p>
            <a:r>
              <a:rPr lang="id-ID" sz="2000" dirty="0" smtClean="0">
                <a:solidFill>
                  <a:srgbClr val="FFFF00"/>
                </a:solidFill>
              </a:rPr>
              <a:t>Grounded Theory</a:t>
            </a:r>
            <a:r>
              <a:rPr lang="id-ID" sz="2000" dirty="0" smtClean="0"/>
              <a:t>: metodologi untuk mengembangkan teori berbasis pengumpulan dan analisis data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FF00"/>
                </a:solidFill>
              </a:rPr>
              <a:t>Catatan Refleksi</a:t>
            </a:r>
            <a:endParaRPr lang="id-ID" dirty="0">
              <a:solidFill>
                <a:srgbClr val="FFFF00"/>
              </a:solidFill>
            </a:endParaRPr>
          </a:p>
        </p:txBody>
      </p:sp>
      <p:sp>
        <p:nvSpPr>
          <p:cNvPr id="3" name="Content Placeholder 2"/>
          <p:cNvSpPr>
            <a:spLocks noGrp="1"/>
          </p:cNvSpPr>
          <p:nvPr>
            <p:ph idx="1"/>
          </p:nvPr>
        </p:nvSpPr>
        <p:spPr/>
        <p:txBody>
          <a:bodyPr/>
          <a:lstStyle/>
          <a:p>
            <a:endParaRPr lang="id-ID" sz="2000" dirty="0" smtClean="0"/>
          </a:p>
          <a:p>
            <a:r>
              <a:rPr lang="id-ID" sz="2000" dirty="0" smtClean="0"/>
              <a:t>Rekleksi dan komentar peneliti terhadap isu yang muncul selama proses pengkodean perlu dilakukan dengan menandai catatan ini “tanda kurung ganda”, untuk menandakan bahwa catatan ini merupakan tatanan yg berbeda dengan data yg diberi komentar. </a:t>
            </a:r>
          </a:p>
          <a:p>
            <a:endParaRPr lang="id-ID" sz="2000" dirty="0" smtClean="0"/>
          </a:p>
          <a:p>
            <a:r>
              <a:rPr lang="id-ID" sz="2000" dirty="0" smtClean="0"/>
              <a:t>Hal ini penting karena akan mengarah pada permasalahan yg lebih dalam dan mendasar yg perlu mendapat perhatian analitik. Misalnya:</a:t>
            </a:r>
          </a:p>
          <a:p>
            <a:endParaRPr lang="id-ID" sz="2000" dirty="0" smtClean="0"/>
          </a:p>
          <a:p>
            <a:pPr marL="857250" lvl="1" indent="-457200">
              <a:buFont typeface="+mj-lt"/>
              <a:buAutoNum type="arabicPeriod"/>
            </a:pPr>
            <a:r>
              <a:rPr lang="id-ID" dirty="0" smtClean="0"/>
              <a:t>Seperti apa hubungannya dengan informan</a:t>
            </a:r>
          </a:p>
          <a:p>
            <a:pPr marL="857250" lvl="1" indent="-457200">
              <a:buFont typeface="+mj-lt"/>
              <a:buAutoNum type="arabicPeriod"/>
            </a:pPr>
            <a:r>
              <a:rPr lang="id-ID" dirty="0" smtClean="0"/>
              <a:t>Pemikiran kembali atas makna yang dikatakan oleh informan</a:t>
            </a:r>
          </a:p>
          <a:p>
            <a:pPr marL="857250" lvl="1" indent="-457200">
              <a:buFont typeface="+mj-lt"/>
              <a:buAutoNum type="arabicPeriod"/>
            </a:pPr>
            <a:r>
              <a:rPr lang="id-ID" dirty="0" smtClean="0"/>
              <a:t>Meragukan mengenai kualitas data yg sedangdirekam</a:t>
            </a:r>
          </a:p>
          <a:p>
            <a:pPr marL="857250" lvl="1" indent="-457200">
              <a:buFont typeface="+mj-lt"/>
              <a:buAutoNum type="arabicPeriod"/>
            </a:pPr>
            <a:r>
              <a:rPr lang="id-ID" dirty="0" smtClean="0"/>
              <a:t>Suatu catatan hati untuk mengikuti permasalahan lebih jauh</a:t>
            </a:r>
          </a:p>
          <a:p>
            <a:pPr marL="857250" lvl="1" indent="-457200">
              <a:buFont typeface="+mj-lt"/>
              <a:buAutoNum type="arabicPeriod"/>
            </a:pPr>
            <a:r>
              <a:rPr lang="id-ID" dirty="0" smtClean="0"/>
              <a:t>Kiasan-kiasan yg bersilangan ttg sesuatu hal dalam data</a:t>
            </a:r>
          </a:p>
          <a:p>
            <a:pPr marL="857250" lvl="1" indent="-457200">
              <a:buNone/>
            </a:pPr>
            <a:endParaRPr lang="id-ID"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0000"/>
                </a:solidFill>
              </a:rPr>
              <a:t>3. PEMBUATAN KODE POLA</a:t>
            </a:r>
            <a:endParaRPr lang="id-ID" dirty="0">
              <a:solidFill>
                <a:srgbClr val="FF0000"/>
              </a:solidFill>
            </a:endParaRPr>
          </a:p>
        </p:txBody>
      </p:sp>
      <p:sp>
        <p:nvSpPr>
          <p:cNvPr id="3" name="Content Placeholder 2"/>
          <p:cNvSpPr>
            <a:spLocks noGrp="1"/>
          </p:cNvSpPr>
          <p:nvPr>
            <p:ph idx="1"/>
          </p:nvPr>
        </p:nvSpPr>
        <p:spPr/>
        <p:txBody>
          <a:bodyPr/>
          <a:lstStyle/>
          <a:p>
            <a:endParaRPr lang="id-ID" dirty="0" smtClean="0"/>
          </a:p>
          <a:p>
            <a:r>
              <a:rPr lang="id-ID" dirty="0" smtClean="0"/>
              <a:t>Kode pola adalah aras kedua yg lebih umum, lebih bersifat menjelaskan. Disini peneliti perlu memahami pola-pola, terjadinya pengulangan-pengulangan, sebab-sebabnya.</a:t>
            </a:r>
          </a:p>
          <a:p>
            <a:endParaRPr lang="id-ID" dirty="0" smtClean="0"/>
          </a:p>
          <a:p>
            <a:r>
              <a:rPr lang="id-ID" dirty="0" smtClean="0"/>
              <a:t>Kode pola biasanya berkisar 4 hal yg biasanya saling berhubungan, yaitu: tema, sebab/penjelasan, hubungan antar orang, dan konsep yg lebih teoretis.</a:t>
            </a:r>
          </a:p>
          <a:p>
            <a:endParaRPr lang="id-ID" dirty="0" smtClean="0"/>
          </a:p>
          <a:p>
            <a:r>
              <a:rPr lang="id-ID" dirty="0" smtClean="0"/>
              <a:t>Kode pola penting untuk langkah berikutnya untuk mencari data-data baru (peristiwa lain atau penjelasan tandingan)</a:t>
            </a:r>
          </a:p>
          <a:p>
            <a:endParaRPr lang="id-ID"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0000"/>
                </a:solidFill>
              </a:rPr>
              <a:t>4. MEMBUAT MEMO</a:t>
            </a:r>
            <a:endParaRPr lang="id-ID" dirty="0">
              <a:solidFill>
                <a:srgbClr val="FF0000"/>
              </a:solidFill>
            </a:endParaRPr>
          </a:p>
        </p:txBody>
      </p:sp>
      <p:sp>
        <p:nvSpPr>
          <p:cNvPr id="3" name="Content Placeholder 2"/>
          <p:cNvSpPr>
            <a:spLocks noGrp="1"/>
          </p:cNvSpPr>
          <p:nvPr>
            <p:ph idx="1"/>
          </p:nvPr>
        </p:nvSpPr>
        <p:spPr/>
        <p:txBody>
          <a:bodyPr/>
          <a:lstStyle/>
          <a:p>
            <a:endParaRPr lang="id-ID" dirty="0" smtClean="0"/>
          </a:p>
          <a:p>
            <a:r>
              <a:rPr lang="id-ID" dirty="0" smtClean="0"/>
              <a:t>Memo adalah tulisan yg diteorikan dari gagasan tentang kode-kode dan hubungan-hubungannya saat gagasan itu ditemukan oleh penganalisis saat pengkodean.</a:t>
            </a:r>
          </a:p>
          <a:p>
            <a:endParaRPr lang="id-ID" dirty="0" smtClean="0"/>
          </a:p>
          <a:p>
            <a:r>
              <a:rPr lang="id-ID" dirty="0" smtClean="0"/>
              <a:t>Memo-memo merupakan konseptual</a:t>
            </a:r>
          </a:p>
          <a:p>
            <a:endParaRPr lang="id-ID" dirty="0" smtClean="0"/>
          </a:p>
          <a:p>
            <a:r>
              <a:rPr lang="id-ID" dirty="0" smtClean="0"/>
              <a:t>Memo sangat penting khususnya pendekatan grounded theory dalam pengembangan proposisi.</a:t>
            </a:r>
          </a:p>
          <a:p>
            <a:endParaRPr lang="id-ID"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0000"/>
                </a:solidFill>
              </a:rPr>
              <a:t>5. PERTEMUAN ANALISIS SITUS</a:t>
            </a:r>
            <a:endParaRPr lang="id-ID" dirty="0">
              <a:solidFill>
                <a:srgbClr val="FF0000"/>
              </a:solidFill>
            </a:endParaRPr>
          </a:p>
        </p:txBody>
      </p:sp>
      <p:sp>
        <p:nvSpPr>
          <p:cNvPr id="3" name="Content Placeholder 2"/>
          <p:cNvSpPr>
            <a:spLocks noGrp="1"/>
          </p:cNvSpPr>
          <p:nvPr>
            <p:ph idx="1"/>
          </p:nvPr>
        </p:nvSpPr>
        <p:spPr/>
        <p:txBody>
          <a:bodyPr/>
          <a:lstStyle/>
          <a:p>
            <a:endParaRPr lang="id-ID" dirty="0" smtClean="0"/>
          </a:p>
          <a:p>
            <a:pPr algn="ctr">
              <a:buNone/>
            </a:pPr>
            <a:endParaRPr lang="id-ID" dirty="0" smtClean="0">
              <a:solidFill>
                <a:srgbClr val="FFFF00"/>
              </a:solidFill>
            </a:endParaRPr>
          </a:p>
          <a:p>
            <a:pPr algn="ctr">
              <a:buNone/>
            </a:pPr>
            <a:endParaRPr lang="id-ID" dirty="0" smtClean="0">
              <a:solidFill>
                <a:srgbClr val="FFFF00"/>
              </a:solidFill>
            </a:endParaRPr>
          </a:p>
          <a:p>
            <a:pPr algn="ctr">
              <a:buNone/>
            </a:pPr>
            <a:r>
              <a:rPr lang="id-ID" dirty="0" smtClean="0">
                <a:solidFill>
                  <a:srgbClr val="FFFF00"/>
                </a:solidFill>
              </a:rPr>
              <a:t>Ini untuk situs ganda dan riset dilakukan oleh TIM </a:t>
            </a:r>
          </a:p>
          <a:p>
            <a:pPr algn="ctr">
              <a:buNone/>
            </a:pPr>
            <a:r>
              <a:rPr lang="id-ID" dirty="0" smtClean="0">
                <a:solidFill>
                  <a:srgbClr val="FFFF00"/>
                </a:solidFill>
              </a:rPr>
              <a:t>(NEXT)</a:t>
            </a:r>
            <a:endParaRPr lang="id-ID" dirty="0">
              <a:solidFill>
                <a:srgbClr val="FFFF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
            </a:r>
            <a:br>
              <a:rPr lang="id-ID" dirty="0" smtClean="0"/>
            </a:br>
            <a:r>
              <a:rPr lang="id-ID" dirty="0" smtClean="0">
                <a:solidFill>
                  <a:srgbClr val="FF0000"/>
                </a:solidFill>
              </a:rPr>
              <a:t>6. RINGKASAN SITUS SEMENTARA</a:t>
            </a:r>
            <a:r>
              <a:rPr lang="id-ID" dirty="0" smtClean="0"/>
              <a:t/>
            </a:r>
            <a:br>
              <a:rPr lang="id-ID" dirty="0" smtClean="0"/>
            </a:br>
            <a:endParaRPr lang="id-ID" dirty="0"/>
          </a:p>
        </p:txBody>
      </p:sp>
      <p:sp>
        <p:nvSpPr>
          <p:cNvPr id="3" name="Content Placeholder 2"/>
          <p:cNvSpPr>
            <a:spLocks noGrp="1"/>
          </p:cNvSpPr>
          <p:nvPr>
            <p:ph idx="1"/>
          </p:nvPr>
        </p:nvSpPr>
        <p:spPr/>
        <p:txBody>
          <a:bodyPr/>
          <a:lstStyle/>
          <a:p>
            <a:endParaRPr lang="id-ID" dirty="0" smtClean="0"/>
          </a:p>
          <a:p>
            <a:endParaRPr lang="id-ID" dirty="0" smtClean="0"/>
          </a:p>
          <a:p>
            <a:r>
              <a:rPr lang="id-ID" sz="2000" dirty="0" smtClean="0"/>
              <a:t>Merupakan usaha pertama untuk memperoleh catatan yang terpadu dari situs</a:t>
            </a:r>
          </a:p>
          <a:p>
            <a:endParaRPr lang="id-ID" sz="2000" dirty="0" smtClean="0"/>
          </a:p>
          <a:p>
            <a:r>
              <a:rPr lang="id-ID" sz="2000" dirty="0" smtClean="0"/>
              <a:t>Merupakan cara terbaik untuk mensintesiskan temuan-temuan selama riset dan menyadarkan tentang masalah-masalah yang belum terjawab.</a:t>
            </a:r>
            <a:endParaRPr lang="id-ID"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0000"/>
                </a:solidFill>
              </a:rPr>
              <a:t>KEABSAHAN DATA</a:t>
            </a:r>
            <a:endParaRPr lang="id-ID" dirty="0">
              <a:solidFill>
                <a:srgbClr val="FF0000"/>
              </a:solidFill>
            </a:endParaRPr>
          </a:p>
        </p:txBody>
      </p:sp>
      <p:sp>
        <p:nvSpPr>
          <p:cNvPr id="3" name="Content Placeholder 2"/>
          <p:cNvSpPr>
            <a:spLocks noGrp="1"/>
          </p:cNvSpPr>
          <p:nvPr>
            <p:ph idx="1"/>
          </p:nvPr>
        </p:nvSpPr>
        <p:spPr/>
        <p:txBody>
          <a:bodyPr/>
          <a:lstStyle/>
          <a:p>
            <a:r>
              <a:rPr lang="id-ID" sz="2000" dirty="0" smtClean="0">
                <a:solidFill>
                  <a:srgbClr val="FFFF00"/>
                </a:solidFill>
              </a:rPr>
              <a:t>Validitas internal</a:t>
            </a:r>
          </a:p>
          <a:p>
            <a:pPr marL="857250" lvl="1" indent="-457200">
              <a:buFont typeface="+mj-lt"/>
              <a:buAutoNum type="alphaLcPeriod"/>
            </a:pPr>
            <a:r>
              <a:rPr lang="id-ID" dirty="0" smtClean="0"/>
              <a:t>Perpanjangan keikutsertaan (tinggal s.D kejenuhan pengumpulan data)</a:t>
            </a:r>
          </a:p>
          <a:p>
            <a:pPr marL="857250" lvl="1" indent="-457200">
              <a:buFont typeface="+mj-lt"/>
              <a:buAutoNum type="alphaLcPeriod"/>
            </a:pPr>
            <a:r>
              <a:rPr lang="id-ID" dirty="0" smtClean="0"/>
              <a:t>Meningkatkan ketekunan pengamatan</a:t>
            </a:r>
          </a:p>
          <a:p>
            <a:pPr marL="857250" lvl="1" indent="-457200">
              <a:buFont typeface="+mj-lt"/>
              <a:buAutoNum type="alphaLcPeriod"/>
            </a:pPr>
            <a:r>
              <a:rPr lang="id-ID" dirty="0" smtClean="0"/>
              <a:t>Trianggulasi (cross data, metode)</a:t>
            </a:r>
          </a:p>
          <a:p>
            <a:endParaRPr lang="id-ID" sz="2000" dirty="0" smtClean="0">
              <a:solidFill>
                <a:srgbClr val="FFFF00"/>
              </a:solidFill>
            </a:endParaRPr>
          </a:p>
          <a:p>
            <a:r>
              <a:rPr lang="id-ID" sz="2000" dirty="0" smtClean="0">
                <a:solidFill>
                  <a:srgbClr val="FFFF00"/>
                </a:solidFill>
              </a:rPr>
              <a:t>Validitas eksternal</a:t>
            </a:r>
          </a:p>
          <a:p>
            <a:pPr lvl="1"/>
            <a:r>
              <a:rPr lang="id-ID" dirty="0" smtClean="0"/>
              <a:t>Uraian rinci (thick description) yg mengacu pada fokus riset</a:t>
            </a:r>
          </a:p>
          <a:p>
            <a:endParaRPr lang="id-ID" sz="2000" dirty="0" smtClean="0">
              <a:solidFill>
                <a:srgbClr val="FFFF00"/>
              </a:solidFill>
            </a:endParaRPr>
          </a:p>
          <a:p>
            <a:r>
              <a:rPr lang="id-ID" sz="2000" dirty="0" smtClean="0">
                <a:solidFill>
                  <a:srgbClr val="FFFF00"/>
                </a:solidFill>
              </a:rPr>
              <a:t>Reliabilitas</a:t>
            </a:r>
          </a:p>
          <a:p>
            <a:pPr lvl="1"/>
            <a:r>
              <a:rPr lang="id-ID" dirty="0" smtClean="0"/>
              <a:t>Melakukan audit terhadap data dalam catatan pelaksanaan keseluruhan proses dan hasil riset, dan hrs memastikan bahwa hasil temuan benar-benar berasal dari data</a:t>
            </a:r>
            <a:endParaRPr lang="id-ID"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6513" y="609600"/>
            <a:ext cx="9144000" cy="533400"/>
          </a:xfrm>
        </p:spPr>
        <p:txBody>
          <a:bodyPr/>
          <a:lstStyle/>
          <a:p>
            <a:pPr algn="ctr"/>
            <a:r>
              <a:rPr lang="id-ID" sz="5400" dirty="0" smtClean="0">
                <a:solidFill>
                  <a:srgbClr val="FFFF00"/>
                </a:solidFill>
              </a:rPr>
              <a:t>TERIMAKASIH</a:t>
            </a:r>
          </a:p>
        </p:txBody>
      </p:sp>
      <p:sp>
        <p:nvSpPr>
          <p:cNvPr id="33795" name="Content Placeholder 2"/>
          <p:cNvSpPr>
            <a:spLocks noGrp="1"/>
          </p:cNvSpPr>
          <p:nvPr>
            <p:ph idx="1"/>
          </p:nvPr>
        </p:nvSpPr>
        <p:spPr/>
        <p:txBody>
          <a:bodyPr/>
          <a:lstStyle/>
          <a:p>
            <a:endParaRPr lang="id-ID" dirty="0" smtClean="0"/>
          </a:p>
          <a:p>
            <a:pPr algn="ctr"/>
            <a:endParaRPr lang="id-ID" dirty="0" smtClean="0">
              <a:solidFill>
                <a:srgbClr val="FFFF00"/>
              </a:solidFill>
            </a:endParaRPr>
          </a:p>
          <a:p>
            <a:pPr algn="ctr"/>
            <a:endParaRPr lang="id-ID" dirty="0" smtClean="0">
              <a:solidFill>
                <a:srgbClr val="FFFF00"/>
              </a:solidFill>
            </a:endParaRPr>
          </a:p>
          <a:p>
            <a:pPr algn="ctr"/>
            <a:endParaRPr lang="id-ID" dirty="0" smtClean="0">
              <a:solidFill>
                <a:srgbClr val="FFFF00"/>
              </a:solidFill>
            </a:endParaRPr>
          </a:p>
          <a:p>
            <a:pPr algn="ctr"/>
            <a:endParaRPr lang="id-ID" dirty="0" smtClean="0">
              <a:solidFill>
                <a:srgbClr val="FFFF00"/>
              </a:solidFill>
            </a:endParaRPr>
          </a:p>
          <a:p>
            <a:pPr algn="ctr"/>
            <a:endParaRPr lang="id-ID" dirty="0" smtClean="0">
              <a:solidFill>
                <a:srgbClr val="FFFF00"/>
              </a:solidFill>
            </a:endParaRPr>
          </a:p>
          <a:p>
            <a:pPr algn="ctr"/>
            <a:endParaRPr lang="id-ID" dirty="0" smtClean="0">
              <a:solidFill>
                <a:srgbClr val="FFFF00"/>
              </a:solidFill>
            </a:endParaRPr>
          </a:p>
          <a:p>
            <a:pPr algn="ctr"/>
            <a:endParaRPr lang="id-ID" dirty="0" smtClean="0">
              <a:solidFill>
                <a:srgbClr val="FFFF00"/>
              </a:solidFill>
            </a:endParaRPr>
          </a:p>
          <a:p>
            <a:pPr algn="ctr"/>
            <a:endParaRPr lang="id-ID" dirty="0" smtClean="0">
              <a:solidFill>
                <a:srgbClr val="FFFF00"/>
              </a:solidFill>
            </a:endParaRPr>
          </a:p>
          <a:p>
            <a:pPr algn="r"/>
            <a:r>
              <a:rPr lang="id-ID" sz="1600" dirty="0" smtClean="0">
                <a:solidFill>
                  <a:srgbClr val="FF0000"/>
                </a:solidFill>
              </a:rPr>
              <a:t>E-MAIL</a:t>
            </a:r>
            <a:r>
              <a:rPr lang="id-ID" sz="1600" dirty="0" smtClean="0">
                <a:solidFill>
                  <a:srgbClr val="FFFF00"/>
                </a:solidFill>
              </a:rPr>
              <a:t>: zakibarid1@yahoo.com</a:t>
            </a:r>
          </a:p>
          <a:p>
            <a:pPr algn="r"/>
            <a:r>
              <a:rPr lang="id-ID" sz="1600" dirty="0" smtClean="0">
                <a:solidFill>
                  <a:srgbClr val="FFFF00"/>
                </a:solidFill>
              </a:rPr>
              <a:t>HP: O81 2338 2334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0000"/>
                </a:solidFill>
              </a:rPr>
              <a:t>MEMILIH METODOLOGI (2)</a:t>
            </a:r>
            <a:endParaRPr lang="id-ID" dirty="0">
              <a:solidFill>
                <a:srgbClr val="FF0000"/>
              </a:solidFill>
            </a:endParaRPr>
          </a:p>
        </p:txBody>
      </p:sp>
      <p:sp>
        <p:nvSpPr>
          <p:cNvPr id="3" name="Content Placeholder 2"/>
          <p:cNvSpPr>
            <a:spLocks noGrp="1"/>
          </p:cNvSpPr>
          <p:nvPr>
            <p:ph idx="1"/>
          </p:nvPr>
        </p:nvSpPr>
        <p:spPr/>
        <p:txBody>
          <a:bodyPr/>
          <a:lstStyle/>
          <a:p>
            <a:endParaRPr lang="id-ID" sz="1800" dirty="0" smtClean="0">
              <a:solidFill>
                <a:srgbClr val="FFFF00"/>
              </a:solidFill>
            </a:endParaRPr>
          </a:p>
          <a:p>
            <a:r>
              <a:rPr lang="id-ID" sz="2000" dirty="0" smtClean="0">
                <a:solidFill>
                  <a:srgbClr val="FFFF00"/>
                </a:solidFill>
              </a:rPr>
              <a:t>Interaksi Simbolik</a:t>
            </a:r>
            <a:r>
              <a:rPr lang="id-ID" sz="2000" dirty="0" smtClean="0"/>
              <a:t>: untuk menjelaskan bagaimana makna atas simbol-simbol , yang dipahami dan dipikirkan, menentukan tindakan .</a:t>
            </a:r>
          </a:p>
          <a:p>
            <a:endParaRPr lang="id-ID" sz="2000" dirty="0" smtClean="0">
              <a:solidFill>
                <a:srgbClr val="FFFF00"/>
              </a:solidFill>
            </a:endParaRPr>
          </a:p>
          <a:p>
            <a:r>
              <a:rPr lang="id-ID" sz="2000" dirty="0" smtClean="0">
                <a:solidFill>
                  <a:srgbClr val="FFFF00"/>
                </a:solidFill>
              </a:rPr>
              <a:t>Dramaturgi</a:t>
            </a:r>
            <a:r>
              <a:rPr lang="id-ID" sz="2000" dirty="0" smtClean="0"/>
              <a:t>: ketika berinteraksi, mereka ingin menyajikan suatu gambaran diri yang akan diterima orang lain (ada upaya pengelolaan kesan=“</a:t>
            </a:r>
            <a:r>
              <a:rPr lang="id-ID" sz="2000" dirty="0" smtClean="0">
                <a:solidFill>
                  <a:srgbClr val="FF0000"/>
                </a:solidFill>
              </a:rPr>
              <a:t>pencitraan</a:t>
            </a:r>
            <a:r>
              <a:rPr lang="id-ID" sz="2000" dirty="0" smtClean="0"/>
              <a:t>”). Ada </a:t>
            </a:r>
            <a:r>
              <a:rPr lang="id-ID" sz="2000" i="1" dirty="0" smtClean="0"/>
              <a:t>front stage</a:t>
            </a:r>
            <a:r>
              <a:rPr lang="id-ID" sz="2000" dirty="0" smtClean="0"/>
              <a:t> dan </a:t>
            </a:r>
            <a:r>
              <a:rPr lang="id-ID" sz="2000" i="1" dirty="0" smtClean="0"/>
              <a:t>back stage</a:t>
            </a:r>
            <a:r>
              <a:rPr lang="id-ID" sz="2000" dirty="0" smtClean="0"/>
              <a:t>.</a:t>
            </a:r>
          </a:p>
          <a:p>
            <a:endParaRPr lang="id-ID" sz="2000" dirty="0" smtClean="0">
              <a:solidFill>
                <a:srgbClr val="FFFF00"/>
              </a:solidFill>
            </a:endParaRPr>
          </a:p>
          <a:p>
            <a:r>
              <a:rPr lang="id-ID" sz="2000" dirty="0" smtClean="0">
                <a:solidFill>
                  <a:srgbClr val="FFFF00"/>
                </a:solidFill>
              </a:rPr>
              <a:t>Hermeneutik</a:t>
            </a:r>
            <a:r>
              <a:rPr lang="id-ID" sz="2000" dirty="0" smtClean="0"/>
              <a:t>: penafsiran, sebagai alat untuk mengerti dan memahami </a:t>
            </a:r>
            <a:endParaRPr lang="id-ID"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eaLnBrk="1" hangingPunct="1"/>
            <a:r>
              <a:rPr lang="id-ID" dirty="0" smtClean="0">
                <a:solidFill>
                  <a:srgbClr val="FF0000"/>
                </a:solidFill>
              </a:rPr>
              <a:t>TAHAP PEKERJAAN LAPANGAN</a:t>
            </a:r>
            <a:endParaRPr lang="en-GB" dirty="0" smtClean="0">
              <a:solidFill>
                <a:srgbClr val="FF0000"/>
              </a:solidFill>
            </a:endParaRPr>
          </a:p>
        </p:txBody>
      </p:sp>
      <p:sp>
        <p:nvSpPr>
          <p:cNvPr id="5123" name="Content Placeholder 2"/>
          <p:cNvSpPr>
            <a:spLocks noGrp="1"/>
          </p:cNvSpPr>
          <p:nvPr>
            <p:ph idx="1"/>
          </p:nvPr>
        </p:nvSpPr>
        <p:spPr/>
        <p:txBody>
          <a:bodyPr/>
          <a:lstStyle/>
          <a:p>
            <a:pPr lvl="1" eaLnBrk="1" hangingPunct="1">
              <a:buFont typeface="Wingdings" pitchFamily="2" charset="2"/>
              <a:buChar char="§"/>
            </a:pPr>
            <a:endParaRPr lang="id-ID" dirty="0" smtClean="0"/>
          </a:p>
          <a:p>
            <a:pPr lvl="1" eaLnBrk="1" hangingPunct="1">
              <a:buFont typeface="Wingdings" pitchFamily="2" charset="2"/>
              <a:buChar char="§"/>
            </a:pPr>
            <a:r>
              <a:rPr lang="id-ID" dirty="0" smtClean="0"/>
              <a:t>Mengenal adanya latar terbuka dan latar tertutup</a:t>
            </a:r>
          </a:p>
          <a:p>
            <a:pPr lvl="1" eaLnBrk="1" hangingPunct="1">
              <a:buFont typeface="Wingdings" pitchFamily="2" charset="2"/>
              <a:buChar char="§"/>
            </a:pPr>
            <a:r>
              <a:rPr lang="id-ID" dirty="0" smtClean="0"/>
              <a:t>Cara penampilan dan berperilaku (sesuaikan situs)</a:t>
            </a:r>
          </a:p>
          <a:p>
            <a:pPr lvl="1" eaLnBrk="1" hangingPunct="1">
              <a:buFont typeface="Wingdings" pitchFamily="2" charset="2"/>
              <a:buChar char="§"/>
            </a:pPr>
            <a:r>
              <a:rPr lang="id-ID" dirty="0" smtClean="0"/>
              <a:t>Mengumpulkan informasi yang relevan dari sudut pandang subjek tanpa mempengaruhi mereka</a:t>
            </a:r>
          </a:p>
          <a:p>
            <a:pPr lvl="1" eaLnBrk="1" hangingPunct="1">
              <a:buFont typeface="Wingdings" pitchFamily="2" charset="2"/>
              <a:buChar char="§"/>
            </a:pPr>
            <a:r>
              <a:rPr lang="id-ID" dirty="0" smtClean="0"/>
              <a:t>Bangun rapport: hubungan yang menyatu antara peneliti dan subjek (tidak ada penyekat)</a:t>
            </a:r>
          </a:p>
          <a:p>
            <a:pPr lvl="1" eaLnBrk="1" hangingPunct="1">
              <a:buFont typeface="Wingdings" pitchFamily="2" charset="2"/>
              <a:buChar char="§"/>
            </a:pPr>
            <a:r>
              <a:rPr lang="id-ID" dirty="0" smtClean="0"/>
              <a:t> Pelajari bahasa subjek</a:t>
            </a:r>
          </a:p>
          <a:p>
            <a:pPr lvl="1" eaLnBrk="1" hangingPunct="1">
              <a:buFont typeface="Wingdings" pitchFamily="2" charset="2"/>
              <a:buChar char="§"/>
            </a:pPr>
            <a:r>
              <a:rPr lang="id-ID" dirty="0" smtClean="0"/>
              <a:t>Menyatu sebagai anggota komunitas</a:t>
            </a:r>
          </a:p>
          <a:p>
            <a:pPr lvl="1" eaLnBrk="1" hangingPunct="1">
              <a:buFont typeface="Wingdings" pitchFamily="2" charset="2"/>
              <a:buChar char="§"/>
            </a:pPr>
            <a:r>
              <a:rPr lang="id-ID" dirty="0" smtClean="0"/>
              <a:t>Bersikap netral-jika ada 2 kelompok bertentangan</a:t>
            </a:r>
          </a:p>
          <a:p>
            <a:pPr lvl="1" algn="ctr" eaLnBrk="1" hangingPunct="1">
              <a:buNone/>
            </a:pPr>
            <a:endParaRPr lang="id-ID" dirty="0" smtClean="0">
              <a:solidFill>
                <a:srgbClr val="FFC000"/>
              </a:solidFill>
            </a:endParaRPr>
          </a:p>
          <a:p>
            <a:pPr lvl="1" algn="ctr" eaLnBrk="1" hangingPunct="1">
              <a:buNone/>
            </a:pPr>
            <a:r>
              <a:rPr lang="id-ID" dirty="0" smtClean="0">
                <a:solidFill>
                  <a:srgbClr val="FFC000"/>
                </a:solidFill>
              </a:rPr>
              <a:t>Mengapa demikian?</a:t>
            </a:r>
          </a:p>
          <a:p>
            <a:pPr lvl="1" eaLnBrk="1" hangingPunct="1">
              <a:buFont typeface="Wingdings" pitchFamily="2" charset="2"/>
              <a:buChar char="§"/>
            </a:pPr>
            <a:r>
              <a:rPr lang="id-ID" dirty="0" smtClean="0"/>
              <a:t>Peneliti adalah instrumen penentu keseluruhan riset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FF00"/>
                </a:solidFill>
              </a:rPr>
              <a:t>MANUSIA SEBAGAI INSTRUMEN PENELITIAN</a:t>
            </a:r>
            <a:endParaRPr lang="id-ID" dirty="0">
              <a:solidFill>
                <a:srgbClr val="FFFF00"/>
              </a:solidFill>
            </a:endParaRPr>
          </a:p>
        </p:txBody>
      </p:sp>
      <p:sp>
        <p:nvSpPr>
          <p:cNvPr id="3" name="Content Placeholder 2"/>
          <p:cNvSpPr>
            <a:spLocks noGrp="1"/>
          </p:cNvSpPr>
          <p:nvPr>
            <p:ph idx="1"/>
          </p:nvPr>
        </p:nvSpPr>
        <p:spPr/>
        <p:txBody>
          <a:bodyPr/>
          <a:lstStyle/>
          <a:p>
            <a:endParaRPr lang="id-ID" dirty="0" smtClean="0"/>
          </a:p>
          <a:p>
            <a:r>
              <a:rPr lang="id-ID" sz="2000" dirty="0" smtClean="0"/>
              <a:t>Peneliti sebagai alat pengumpul data</a:t>
            </a:r>
          </a:p>
          <a:p>
            <a:pPr>
              <a:buNone/>
            </a:pPr>
            <a:r>
              <a:rPr lang="id-ID" sz="2000" dirty="0" smtClean="0"/>
              <a:t> </a:t>
            </a:r>
          </a:p>
          <a:p>
            <a:r>
              <a:rPr lang="id-ID" sz="2000" dirty="0" smtClean="0"/>
              <a:t>Peneliti sebagai instrumen karena peneliti menjadi segalanya dari keseluruhan proses penelitian </a:t>
            </a:r>
            <a:endParaRPr lang="id-ID"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FF00"/>
                </a:solidFill>
              </a:rPr>
              <a:t>SUMBER DAN JENIS DATA</a:t>
            </a:r>
            <a:endParaRPr lang="id-ID" dirty="0">
              <a:solidFill>
                <a:srgbClr val="FFFF00"/>
              </a:solidFill>
            </a:endParaRPr>
          </a:p>
        </p:txBody>
      </p:sp>
      <p:sp>
        <p:nvSpPr>
          <p:cNvPr id="3" name="Content Placeholder 2"/>
          <p:cNvSpPr>
            <a:spLocks noGrp="1"/>
          </p:cNvSpPr>
          <p:nvPr>
            <p:ph idx="1"/>
          </p:nvPr>
        </p:nvSpPr>
        <p:spPr/>
        <p:txBody>
          <a:bodyPr/>
          <a:lstStyle/>
          <a:p>
            <a:endParaRPr lang="id-ID" dirty="0" smtClean="0"/>
          </a:p>
          <a:p>
            <a:r>
              <a:rPr lang="id-ID" sz="2000" dirty="0" smtClean="0"/>
              <a:t>Kata-kata dan tindakan  (sbg sumber data utama)</a:t>
            </a:r>
          </a:p>
          <a:p>
            <a:endParaRPr lang="id-ID" sz="2000" dirty="0" smtClean="0"/>
          </a:p>
          <a:p>
            <a:r>
              <a:rPr lang="id-ID" sz="2000" dirty="0" smtClean="0"/>
              <a:t>Sumber tertulis  (dokumen, karya ilmiah dll)</a:t>
            </a:r>
          </a:p>
          <a:p>
            <a:endParaRPr lang="id-ID" sz="2000" dirty="0" smtClean="0"/>
          </a:p>
          <a:p>
            <a:r>
              <a:rPr lang="id-ID" sz="2000" dirty="0" smtClean="0"/>
              <a:t>Foto (bisa dihasilkan orang atau peneliti)</a:t>
            </a:r>
          </a:p>
          <a:p>
            <a:endParaRPr lang="id-ID" sz="2000" dirty="0" smtClean="0"/>
          </a:p>
          <a:p>
            <a:r>
              <a:rPr lang="id-ID" sz="2000" dirty="0" smtClean="0"/>
              <a:t>Data statistik (jangan terlalu banyak, manfaatnya untuk mengantar atau mengarahkan pada peristiwayang ditemukan) </a:t>
            </a:r>
            <a:endParaRPr lang="id-ID"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FF00"/>
                </a:solidFill>
              </a:rPr>
              <a:t>CARA MENDAPAT SUMBER DATA UTAMA</a:t>
            </a:r>
            <a:endParaRPr lang="id-ID" dirty="0">
              <a:solidFill>
                <a:srgbClr val="FFFF00"/>
              </a:solidFill>
            </a:endParaRPr>
          </a:p>
        </p:txBody>
      </p:sp>
      <p:sp>
        <p:nvSpPr>
          <p:cNvPr id="3" name="Content Placeholder 2"/>
          <p:cNvSpPr>
            <a:spLocks noGrp="1"/>
          </p:cNvSpPr>
          <p:nvPr>
            <p:ph idx="1"/>
          </p:nvPr>
        </p:nvSpPr>
        <p:spPr/>
        <p:txBody>
          <a:bodyPr/>
          <a:lstStyle/>
          <a:p>
            <a:endParaRPr lang="id-ID" dirty="0" smtClean="0"/>
          </a:p>
          <a:p>
            <a:r>
              <a:rPr lang="id-ID" sz="2000" dirty="0" smtClean="0"/>
              <a:t>Melihat</a:t>
            </a:r>
          </a:p>
          <a:p>
            <a:pPr>
              <a:buNone/>
            </a:pPr>
            <a:endParaRPr lang="id-ID" sz="2000" dirty="0" smtClean="0"/>
          </a:p>
          <a:p>
            <a:r>
              <a:rPr lang="id-ID" sz="2000" dirty="0" smtClean="0"/>
              <a:t>Mendengar</a:t>
            </a:r>
          </a:p>
          <a:p>
            <a:pPr>
              <a:buNone/>
            </a:pPr>
            <a:endParaRPr lang="id-ID" sz="2000" dirty="0" smtClean="0"/>
          </a:p>
          <a:p>
            <a:r>
              <a:rPr lang="id-ID" sz="2000" dirty="0" smtClean="0"/>
              <a:t>Bertanya</a:t>
            </a:r>
          </a:p>
          <a:p>
            <a:endParaRPr lang="id-ID" sz="2000" dirty="0" smtClean="0"/>
          </a:p>
          <a:p>
            <a:pPr algn="ctr">
              <a:buNone/>
            </a:pPr>
            <a:r>
              <a:rPr lang="id-ID" sz="2000" dirty="0" smtClean="0"/>
              <a:t>   </a:t>
            </a:r>
            <a:r>
              <a:rPr lang="id-ID" sz="2000" dirty="0" smtClean="0">
                <a:solidFill>
                  <a:srgbClr val="FFFF00"/>
                </a:solidFill>
              </a:rPr>
              <a:t>(3 cara tsb tidak ada yg dominan, digunakan sesuai situasi dilapangan)</a:t>
            </a:r>
            <a:endParaRPr lang="id-ID" sz="2000"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rgbClr val="FF0000"/>
                </a:solidFill>
              </a:rPr>
              <a:t>METODE KOLEKSI  DATA</a:t>
            </a:r>
            <a:endParaRPr lang="id-ID" dirty="0">
              <a:solidFill>
                <a:srgbClr val="FF0000"/>
              </a:solidFill>
            </a:endParaRPr>
          </a:p>
        </p:txBody>
      </p:sp>
      <p:sp>
        <p:nvSpPr>
          <p:cNvPr id="3" name="Content Placeholder 2"/>
          <p:cNvSpPr>
            <a:spLocks noGrp="1"/>
          </p:cNvSpPr>
          <p:nvPr>
            <p:ph idx="1"/>
          </p:nvPr>
        </p:nvSpPr>
        <p:spPr/>
        <p:txBody>
          <a:bodyPr/>
          <a:lstStyle/>
          <a:p>
            <a:endParaRPr lang="id-ID" dirty="0" smtClean="0"/>
          </a:p>
          <a:p>
            <a:endParaRPr lang="id-ID" dirty="0" smtClean="0"/>
          </a:p>
          <a:p>
            <a:r>
              <a:rPr lang="id-ID" dirty="0" smtClean="0"/>
              <a:t>Observasi (pengamatan)</a:t>
            </a:r>
          </a:p>
          <a:p>
            <a:endParaRPr lang="id-ID" dirty="0" smtClean="0"/>
          </a:p>
          <a:p>
            <a:r>
              <a:rPr lang="id-ID" dirty="0" smtClean="0"/>
              <a:t>Wawancara</a:t>
            </a:r>
          </a:p>
          <a:p>
            <a:endParaRPr lang="id-ID" dirty="0" smtClean="0"/>
          </a:p>
          <a:p>
            <a:r>
              <a:rPr lang="id-ID" dirty="0" smtClean="0"/>
              <a:t>Kelompok fokus (focus group) </a:t>
            </a:r>
            <a:endParaRPr lang="id-ID"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ongest_link">
  <a:themeElements>
    <a:clrScheme name="pixelra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ixelrama">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ra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ixelra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ixelra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ixelra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ixelra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ixelra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ixelra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2670</TotalTime>
  <Words>1522</Words>
  <Application>Microsoft Office PowerPoint</Application>
  <PresentationFormat>On-screen Show (4:3)</PresentationFormat>
  <Paragraphs>314</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strongest_link</vt:lpstr>
      <vt:lpstr>RANCANGAN RISET AKUNTANSI INTERPRETIF</vt:lpstr>
      <vt:lpstr>MASALAH RISET</vt:lpstr>
      <vt:lpstr>MEMILIH METODOLOGI (1)</vt:lpstr>
      <vt:lpstr>MEMILIH METODOLOGI (2)</vt:lpstr>
      <vt:lpstr>TAHAP PEKERJAAN LAPANGAN</vt:lpstr>
      <vt:lpstr>MANUSIA SEBAGAI INSTRUMEN PENELITIAN</vt:lpstr>
      <vt:lpstr>SUMBER DAN JENIS DATA</vt:lpstr>
      <vt:lpstr>CARA MENDAPAT SUMBER DATA UTAMA</vt:lpstr>
      <vt:lpstr>METODE KOLEKSI  DATA</vt:lpstr>
      <vt:lpstr>PENGAMATAN</vt:lpstr>
      <vt:lpstr>PERANAN PENELITI SEBAGAI PENGAMAT</vt:lpstr>
      <vt:lpstr>OBSERVASI PARTISIPASI</vt:lpstr>
      <vt:lpstr>YANG PERLU DIPERSIAPKAN PENELITI</vt:lpstr>
      <vt:lpstr>CATATAN BAGI PENGAMAT</vt:lpstr>
      <vt:lpstr>WAWANCARA</vt:lpstr>
      <vt:lpstr>CATATAN PENTING SAAT WAWANCARA</vt:lpstr>
      <vt:lpstr>THE DRAMATURGICAL INTERVIEW</vt:lpstr>
      <vt:lpstr>FOCUS GROUP</vt:lpstr>
      <vt:lpstr>PENELITI HENDAKNYA:</vt:lpstr>
      <vt:lpstr>SITUS</vt:lpstr>
      <vt:lpstr>Contoh Penelitian Lapangan Awal-Judgement Audit untuk membantu memperoleh data dalam memahami fenomena</vt:lpstr>
      <vt:lpstr>ANALISIS SELAMA KOLEKSI DATA</vt:lpstr>
      <vt:lpstr>REDUKSI DATA</vt:lpstr>
      <vt:lpstr>MODEL PENGUMPULAN DATA DAN ANALISIS</vt:lpstr>
      <vt:lpstr>6 METODE UTAMA SELAMA PENGUMPULAN DATA </vt:lpstr>
      <vt:lpstr>1. LEMBAR RINGKASAN KONTAK</vt:lpstr>
      <vt:lpstr>Contoh</vt:lpstr>
      <vt:lpstr>2. PENGKODEAN</vt:lpstr>
      <vt:lpstr> Contoh </vt:lpstr>
      <vt:lpstr>Catatan Refleksi</vt:lpstr>
      <vt:lpstr>3. PEMBUATAN KODE POLA</vt:lpstr>
      <vt:lpstr>4. MEMBUAT MEMO</vt:lpstr>
      <vt:lpstr>5. PERTEMUAN ANALISIS SITUS</vt:lpstr>
      <vt:lpstr> 6. RINGKASAN SITUS SEMENTARA </vt:lpstr>
      <vt:lpstr>KEABSAHAN DATA</vt:lpstr>
      <vt:lpstr>TERIMAKASIH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Kecemasan Berkomputer:</dc:title>
  <dc:creator>Presario CQ40</dc:creator>
  <cp:lastModifiedBy>USER</cp:lastModifiedBy>
  <cp:revision>253</cp:revision>
  <dcterms:created xsi:type="dcterms:W3CDTF">2011-07-19T11:34:09Z</dcterms:created>
  <dcterms:modified xsi:type="dcterms:W3CDTF">2013-06-25T15:14:26Z</dcterms:modified>
</cp:coreProperties>
</file>