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92" r:id="rId3"/>
    <p:sldId id="257" r:id="rId4"/>
    <p:sldId id="279" r:id="rId5"/>
    <p:sldId id="283" r:id="rId6"/>
    <p:sldId id="278" r:id="rId7"/>
    <p:sldId id="263" r:id="rId8"/>
    <p:sldId id="265" r:id="rId9"/>
    <p:sldId id="266" r:id="rId10"/>
    <p:sldId id="274" r:id="rId11"/>
    <p:sldId id="258" r:id="rId12"/>
    <p:sldId id="259" r:id="rId13"/>
    <p:sldId id="260" r:id="rId14"/>
    <p:sldId id="272" r:id="rId15"/>
    <p:sldId id="273" r:id="rId16"/>
    <p:sldId id="271" r:id="rId17"/>
    <p:sldId id="280" r:id="rId18"/>
    <p:sldId id="281" r:id="rId19"/>
    <p:sldId id="291" r:id="rId20"/>
    <p:sldId id="269" r:id="rId21"/>
    <p:sldId id="267" r:id="rId22"/>
    <p:sldId id="270" r:id="rId23"/>
    <p:sldId id="275" r:id="rId24"/>
    <p:sldId id="276" r:id="rId25"/>
    <p:sldId id="277" r:id="rId26"/>
    <p:sldId id="290" r:id="rId27"/>
    <p:sldId id="293" r:id="rId28"/>
    <p:sldId id="284" r:id="rId29"/>
    <p:sldId id="28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7CE9A-E626-43BE-B26B-0088934E2320}" type="datetimeFigureOut">
              <a:rPr lang="en-US" smtClean="0"/>
              <a:pPr/>
              <a:t>12/5/2011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B309B5-48A7-4A37-A88B-3770808554CA}" type="slidenum">
              <a:rPr lang="en-US" smtClean="0"/>
              <a:pPr/>
              <a:t>‹#›</a:t>
            </a:fld>
            <a:endParaRPr lang="en-US"/>
          </a:p>
        </p:txBody>
      </p:sp>
    </p:spTree>
    <p:extLst>
      <p:ext uri="{BB962C8B-B14F-4D97-AF65-F5344CB8AC3E}">
        <p14:creationId xmlns:p14="http://schemas.microsoft.com/office/powerpoint/2010/main" val="4171060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Unti Ludigdo-JAUB-2006</a:t>
            </a:r>
          </a:p>
        </p:txBody>
      </p:sp>
      <p:sp>
        <p:nvSpPr>
          <p:cNvPr id="7" name="Rectangle 7"/>
          <p:cNvSpPr>
            <a:spLocks noGrp="1" noChangeArrowheads="1"/>
          </p:cNvSpPr>
          <p:nvPr>
            <p:ph type="sldNum" sz="quarter" idx="5"/>
          </p:nvPr>
        </p:nvSpPr>
        <p:spPr>
          <a:ln/>
        </p:spPr>
        <p:txBody>
          <a:bodyPr/>
          <a:lstStyle/>
          <a:p>
            <a:fld id="{4047DA60-1850-446C-BE60-A935E5CD3EAB}" type="slidenum">
              <a:rPr lang="en-US"/>
              <a:pPr/>
              <a:t>20</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78DA35-2178-4734-83B8-A7A9C4307378}" type="datetimeFigureOut">
              <a:rPr lang="en-US" smtClean="0"/>
              <a:pPr/>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78DA35-2178-4734-83B8-A7A9C4307378}" type="datetimeFigureOut">
              <a:rPr lang="en-US" smtClean="0"/>
              <a:pPr/>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78DA35-2178-4734-83B8-A7A9C4307378}" type="datetimeFigureOut">
              <a:rPr lang="en-US" smtClean="0"/>
              <a:pPr/>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78DA35-2178-4734-83B8-A7A9C4307378}" type="datetimeFigureOut">
              <a:rPr lang="en-US" smtClean="0"/>
              <a:pPr/>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78DA35-2178-4734-83B8-A7A9C4307378}" type="datetimeFigureOut">
              <a:rPr lang="en-US" smtClean="0"/>
              <a:pPr/>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78DA35-2178-4734-83B8-A7A9C4307378}" type="datetimeFigureOut">
              <a:rPr lang="en-US" smtClean="0"/>
              <a:pPr/>
              <a:t>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78DA35-2178-4734-83B8-A7A9C4307378}" type="datetimeFigureOut">
              <a:rPr lang="en-US" smtClean="0"/>
              <a:pPr/>
              <a:t>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78DA35-2178-4734-83B8-A7A9C4307378}" type="datetimeFigureOut">
              <a:rPr lang="en-US" smtClean="0"/>
              <a:pPr/>
              <a:t>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8DA35-2178-4734-83B8-A7A9C4307378}" type="datetimeFigureOut">
              <a:rPr lang="en-US" smtClean="0"/>
              <a:pPr/>
              <a:t>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78DA35-2178-4734-83B8-A7A9C4307378}" type="datetimeFigureOut">
              <a:rPr lang="en-US" smtClean="0"/>
              <a:pPr/>
              <a:t>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78DA35-2178-4734-83B8-A7A9C4307378}" type="datetimeFigureOut">
              <a:rPr lang="en-US" smtClean="0"/>
              <a:pPr/>
              <a:t>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9C8133-6749-4DA4-8126-CE4D4ACFE2B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8DA35-2178-4734-83B8-A7A9C4307378}" type="datetimeFigureOut">
              <a:rPr lang="en-US" smtClean="0"/>
              <a:pPr/>
              <a:t>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9C8133-6749-4DA4-8126-CE4D4ACFE2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sunti@gmail.com" TargetMode="External"/><Relationship Id="rId2" Type="http://schemas.openxmlformats.org/officeDocument/2006/relationships/hyperlink" Target="mailto:unti_akuntansi@ub.ac.id"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medicolegal.tripod.com/iceberg.jpg&amp;imgrefurl=http://medicolegal.tripod.com/effects.htm&amp;h=610&amp;w=496&amp;prev=/images?q=tip+of+the+iceberg&amp;svnum=10&amp;hl=en&amp;lr=&amp;ie=UTF-8&amp;oe=UTF-8&amp;sa=N"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3429000"/>
          </a:xfrm>
        </p:spPr>
        <p:txBody>
          <a:bodyPr>
            <a:normAutofit/>
          </a:bodyPr>
          <a:lstStyle/>
          <a:p>
            <a:r>
              <a:rPr lang="en-US" dirty="0" err="1" smtClean="0">
                <a:latin typeface="Berlin Sans FB Demi" pitchFamily="34" charset="0"/>
              </a:rPr>
              <a:t>Memahami</a:t>
            </a:r>
            <a:r>
              <a:rPr lang="en-US" dirty="0" smtClean="0">
                <a:latin typeface="Berlin Sans FB Demi" pitchFamily="34" charset="0"/>
              </a:rPr>
              <a:t> </a:t>
            </a:r>
            <a:r>
              <a:rPr lang="en-US" dirty="0" err="1" smtClean="0">
                <a:latin typeface="Berlin Sans FB Demi" pitchFamily="34" charset="0"/>
              </a:rPr>
              <a:t>Fenomena</a:t>
            </a:r>
            <a:r>
              <a:rPr lang="en-US" dirty="0" smtClean="0">
                <a:latin typeface="Berlin Sans FB Demi" pitchFamily="34" charset="0"/>
              </a:rPr>
              <a:t> </a:t>
            </a:r>
            <a:r>
              <a:rPr lang="en-US" dirty="0" err="1" smtClean="0">
                <a:latin typeface="Berlin Sans FB Demi" pitchFamily="34" charset="0"/>
              </a:rPr>
              <a:t>dan</a:t>
            </a:r>
            <a:r>
              <a:rPr lang="en-US" dirty="0" smtClean="0">
                <a:latin typeface="Berlin Sans FB Demi" pitchFamily="34" charset="0"/>
              </a:rPr>
              <a:t> </a:t>
            </a:r>
            <a:r>
              <a:rPr lang="en-US" dirty="0" err="1" smtClean="0">
                <a:latin typeface="Berlin Sans FB Demi" pitchFamily="34" charset="0"/>
              </a:rPr>
              <a:t>Desain</a:t>
            </a:r>
            <a:r>
              <a:rPr lang="en-US" dirty="0" smtClean="0">
                <a:latin typeface="Berlin Sans FB Demi" pitchFamily="34" charset="0"/>
              </a:rPr>
              <a:t> </a:t>
            </a:r>
            <a:r>
              <a:rPr lang="en-US" dirty="0" err="1" smtClean="0">
                <a:latin typeface="Berlin Sans FB Demi" pitchFamily="34" charset="0"/>
              </a:rPr>
              <a:t>Tema</a:t>
            </a:r>
            <a:r>
              <a:rPr lang="en-US" dirty="0" smtClean="0">
                <a:latin typeface="Berlin Sans FB Demi" pitchFamily="34" charset="0"/>
              </a:rPr>
              <a:t> </a:t>
            </a:r>
            <a:r>
              <a:rPr lang="en-US" dirty="0" err="1" smtClean="0">
                <a:latin typeface="Berlin Sans FB Demi" pitchFamily="34" charset="0"/>
              </a:rPr>
              <a:t>Riset</a:t>
            </a:r>
            <a:r>
              <a:rPr lang="en-US" dirty="0" smtClean="0">
                <a:latin typeface="Berlin Sans FB Demi" pitchFamily="34" charset="0"/>
              </a:rPr>
              <a:t> </a:t>
            </a:r>
            <a:r>
              <a:rPr lang="en-US" dirty="0" err="1" smtClean="0">
                <a:latin typeface="Berlin Sans FB Demi" pitchFamily="34" charset="0"/>
              </a:rPr>
              <a:t>Akuntansi</a:t>
            </a:r>
            <a:endParaRPr lang="en-US" dirty="0">
              <a:latin typeface="Berlin Sans FB Demi" pitchFamily="34" charset="0"/>
            </a:endParaRPr>
          </a:p>
        </p:txBody>
      </p:sp>
      <p:sp>
        <p:nvSpPr>
          <p:cNvPr id="4" name="Subtitle 2"/>
          <p:cNvSpPr txBox="1">
            <a:spLocks/>
          </p:cNvSpPr>
          <p:nvPr/>
        </p:nvSpPr>
        <p:spPr>
          <a:xfrm>
            <a:off x="1676400" y="3733800"/>
            <a:ext cx="5791200" cy="1447800"/>
          </a:xfrm>
          <a:prstGeom prst="rect">
            <a:avLst/>
          </a:prstGeom>
        </p:spPr>
        <p:txBody>
          <a:bodyPr vert="horz" lIns="91440" tIns="45720" rIns="91440" bIns="45720" rtlCol="0">
            <a:normAutofit fontScale="77500" lnSpcReduction="20000"/>
          </a:bodyPr>
          <a:lstStyle/>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endParaRPr>
          </a:p>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23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Oleh</a:t>
            </a:r>
            <a:r>
              <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a:t>
            </a:r>
          </a:p>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Dr. </a:t>
            </a:r>
            <a:r>
              <a:rPr kumimoji="0" lang="en-US" sz="28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Unti</a:t>
            </a:r>
            <a:r>
              <a:rPr kumimoji="0" lang="en-US" sz="28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 </a:t>
            </a:r>
            <a:r>
              <a:rPr kumimoji="0" lang="en-US" sz="28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Ludigdo</a:t>
            </a:r>
            <a:r>
              <a:rPr kumimoji="0" lang="en-US" sz="28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 </a:t>
            </a:r>
            <a:r>
              <a:rPr kumimoji="0" lang="en-US" sz="28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Ak</a:t>
            </a:r>
            <a:endParaRPr kumimoji="0" lang="en-US" sz="28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endParaRPr>
          </a:p>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23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Fakultas</a:t>
            </a:r>
            <a:r>
              <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 </a:t>
            </a:r>
            <a:r>
              <a:rPr kumimoji="0" lang="en-US" sz="23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Ekonomi</a:t>
            </a:r>
            <a:r>
              <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 </a:t>
            </a:r>
            <a:r>
              <a:rPr kumimoji="0" lang="en-US" sz="23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dan</a:t>
            </a:r>
            <a:r>
              <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 </a:t>
            </a:r>
            <a:r>
              <a:rPr kumimoji="0" lang="en-US" sz="23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Bisnis</a:t>
            </a:r>
            <a:r>
              <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 </a:t>
            </a:r>
            <a:r>
              <a:rPr kumimoji="0" lang="en-US" sz="23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Universitas</a:t>
            </a:r>
            <a:r>
              <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 </a:t>
            </a:r>
            <a:r>
              <a:rPr kumimoji="0" lang="en-US" sz="23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Brawijaya</a:t>
            </a:r>
            <a:endPar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endParaRPr>
          </a:p>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2300" b="0" i="0" u="sng"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hlinkClick r:id="rId2"/>
              </a:rPr>
              <a:t>unti_akuntansi@ub.ac.id</a:t>
            </a:r>
            <a:r>
              <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 </a:t>
            </a:r>
            <a:r>
              <a:rPr kumimoji="0" lang="en-US" sz="2300" b="0" i="0" u="none" strike="noStrike" kern="1200" cap="none" spc="0" normalizeH="0" baseline="0" noProof="0" dirty="0" err="1" smtClean="0">
                <a:ln>
                  <a:noFill/>
                </a:ln>
                <a:solidFill>
                  <a:srgbClr val="FF0000"/>
                </a:solidFill>
                <a:effectLst/>
                <a:uLnTx/>
                <a:uFillTx/>
                <a:latin typeface="Arial Unicode MS" pitchFamily="34" charset="-128"/>
                <a:ea typeface="Arial Unicode MS" pitchFamily="34" charset="-128"/>
                <a:cs typeface="Arial Unicode MS" pitchFamily="34" charset="-128"/>
              </a:rPr>
              <a:t>dan</a:t>
            </a:r>
            <a:r>
              <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rPr>
              <a:t> </a:t>
            </a:r>
            <a:r>
              <a:rPr kumimoji="0" lang="en-US" sz="2300" b="0" i="0" u="sng"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hlinkClick r:id="rId3"/>
              </a:rPr>
              <a:t>masunti@gmail.com</a:t>
            </a:r>
            <a:endParaRPr kumimoji="0" lang="en-US" sz="2300" b="0" i="0" u="sng"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endParaRPr>
          </a:p>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endParaRPr>
          </a:p>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300" b="0" i="0" u="none" strike="noStrike" kern="1200" cap="none" spc="0" normalizeH="0" baseline="0" noProof="0" dirty="0" smtClean="0">
              <a:ln>
                <a:noFill/>
              </a:ln>
              <a:solidFill>
                <a:srgbClr val="FF0000"/>
              </a:solidFill>
              <a:effectLst/>
              <a:uLnTx/>
              <a:uFillTx/>
              <a:latin typeface="Arial Unicode MS" pitchFamily="34" charset="-128"/>
              <a:ea typeface="Arial Unicode MS" pitchFamily="34" charset="-128"/>
              <a:cs typeface="Arial Unicode MS" pitchFamily="34" charset="-128"/>
            </a:endParaRPr>
          </a:p>
        </p:txBody>
      </p:sp>
      <p:sp>
        <p:nvSpPr>
          <p:cNvPr id="6" name="Rounded Rectangle 5"/>
          <p:cNvSpPr/>
          <p:nvPr/>
        </p:nvSpPr>
        <p:spPr>
          <a:xfrm>
            <a:off x="609600" y="5486400"/>
            <a:ext cx="77724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Disampaikan</a:t>
            </a:r>
            <a:r>
              <a:rPr lang="en-US" dirty="0" smtClean="0"/>
              <a:t> </a:t>
            </a:r>
            <a:r>
              <a:rPr lang="en-US" dirty="0" err="1" smtClean="0"/>
              <a:t>pada</a:t>
            </a:r>
            <a:endParaRPr lang="en-US" dirty="0" smtClean="0"/>
          </a:p>
          <a:p>
            <a:pPr algn="ctr"/>
            <a:r>
              <a:rPr lang="en-US" dirty="0" smtClean="0"/>
              <a:t> </a:t>
            </a:r>
            <a:r>
              <a:rPr lang="en-US" i="1" dirty="0" smtClean="0"/>
              <a:t>Accounting Research </a:t>
            </a:r>
            <a:r>
              <a:rPr lang="en-US" i="1" dirty="0" err="1" smtClean="0"/>
              <a:t>Traning</a:t>
            </a:r>
            <a:r>
              <a:rPr lang="en-US" i="1" dirty="0" smtClean="0"/>
              <a:t> Series Volume 2</a:t>
            </a:r>
            <a:r>
              <a:rPr lang="en-US" dirty="0" smtClean="0"/>
              <a:t> “</a:t>
            </a:r>
            <a:r>
              <a:rPr lang="en-US" dirty="0" err="1" smtClean="0"/>
              <a:t>Metode</a:t>
            </a:r>
            <a:r>
              <a:rPr lang="en-US" dirty="0" smtClean="0"/>
              <a:t> </a:t>
            </a:r>
            <a:r>
              <a:rPr lang="en-US" dirty="0" err="1" smtClean="0"/>
              <a:t>Riset</a:t>
            </a:r>
            <a:r>
              <a:rPr lang="en-US" dirty="0" smtClean="0"/>
              <a:t> </a:t>
            </a:r>
            <a:r>
              <a:rPr lang="en-US" dirty="0" err="1" smtClean="0"/>
              <a:t>Kualitatif</a:t>
            </a:r>
            <a:r>
              <a:rPr lang="en-US" dirty="0" smtClean="0"/>
              <a:t> “</a:t>
            </a:r>
          </a:p>
          <a:p>
            <a:pPr algn="ctr"/>
            <a:r>
              <a:rPr lang="en-US" dirty="0" smtClean="0"/>
              <a:t> JAFEB-UB, 7-8 </a:t>
            </a:r>
            <a:r>
              <a:rPr lang="en-US" dirty="0" err="1" smtClean="0"/>
              <a:t>Desember</a:t>
            </a:r>
            <a:r>
              <a:rPr lang="en-US" dirty="0" smtClean="0"/>
              <a:t> 2011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C24AFE5-BD31-4FDD-B27F-6AE95427FAF1}" type="slidenum">
              <a:rPr lang="en-US"/>
              <a:pPr/>
              <a:t>10</a:t>
            </a:fld>
            <a:endParaRPr lang="en-US"/>
          </a:p>
        </p:txBody>
      </p:sp>
      <p:sp>
        <p:nvSpPr>
          <p:cNvPr id="48130" name="Rectangle 2"/>
          <p:cNvSpPr>
            <a:spLocks noGrp="1" noChangeArrowheads="1"/>
          </p:cNvSpPr>
          <p:nvPr>
            <p:ph type="title"/>
          </p:nvPr>
        </p:nvSpPr>
        <p:spPr/>
        <p:txBody>
          <a:bodyPr/>
          <a:lstStyle/>
          <a:p>
            <a:r>
              <a:rPr lang="en-US" sz="4000" dirty="0" err="1">
                <a:solidFill>
                  <a:srgbClr val="002060"/>
                </a:solidFill>
              </a:rPr>
              <a:t>Sebuah</a:t>
            </a:r>
            <a:r>
              <a:rPr lang="en-US" sz="4000" dirty="0">
                <a:solidFill>
                  <a:srgbClr val="002060"/>
                </a:solidFill>
              </a:rPr>
              <a:t> </a:t>
            </a:r>
            <a:r>
              <a:rPr lang="en-US" sz="4000" dirty="0" err="1">
                <a:solidFill>
                  <a:srgbClr val="002060"/>
                </a:solidFill>
              </a:rPr>
              <a:t>Pendapat</a:t>
            </a:r>
            <a:r>
              <a:rPr lang="en-US" sz="4000" dirty="0">
                <a:solidFill>
                  <a:srgbClr val="002060"/>
                </a:solidFill>
              </a:rPr>
              <a:t> </a:t>
            </a:r>
            <a:r>
              <a:rPr lang="en-US" sz="4000" dirty="0" err="1">
                <a:solidFill>
                  <a:srgbClr val="002060"/>
                </a:solidFill>
              </a:rPr>
              <a:t>dari</a:t>
            </a:r>
            <a:r>
              <a:rPr lang="en-US" sz="4000" dirty="0">
                <a:solidFill>
                  <a:srgbClr val="002060"/>
                </a:solidFill>
              </a:rPr>
              <a:t> </a:t>
            </a:r>
            <a:r>
              <a:rPr lang="nl-NL" sz="4000" dirty="0">
                <a:solidFill>
                  <a:srgbClr val="002060"/>
                </a:solidFill>
              </a:rPr>
              <a:t>Mautz </a:t>
            </a:r>
            <a:br>
              <a:rPr lang="nl-NL" sz="4000" dirty="0">
                <a:solidFill>
                  <a:srgbClr val="002060"/>
                </a:solidFill>
              </a:rPr>
            </a:br>
            <a:r>
              <a:rPr lang="nl-NL" sz="2400" dirty="0">
                <a:solidFill>
                  <a:srgbClr val="002060"/>
                </a:solidFill>
              </a:rPr>
              <a:t>(d</a:t>
            </a:r>
            <a:r>
              <a:rPr lang="nl-NL" sz="2800" dirty="0">
                <a:solidFill>
                  <a:srgbClr val="002060"/>
                </a:solidFill>
              </a:rPr>
              <a:t>ikutip oleh Belkaoui, 1996; h. 2)</a:t>
            </a:r>
            <a:r>
              <a:rPr lang="en-US" sz="2800" dirty="0">
                <a:solidFill>
                  <a:srgbClr val="002060"/>
                </a:solidFill>
              </a:rPr>
              <a:t> </a:t>
            </a:r>
          </a:p>
        </p:txBody>
      </p:sp>
      <p:sp>
        <p:nvSpPr>
          <p:cNvPr id="48131" name="Rectangle 3"/>
          <p:cNvSpPr>
            <a:spLocks noGrp="1" noChangeArrowheads="1"/>
          </p:cNvSpPr>
          <p:nvPr>
            <p:ph type="body" idx="1"/>
          </p:nvPr>
        </p:nvSpPr>
        <p:spPr/>
        <p:txBody>
          <a:bodyPr/>
          <a:lstStyle/>
          <a:p>
            <a:pPr>
              <a:lnSpc>
                <a:spcPct val="80000"/>
              </a:lnSpc>
              <a:buFontTx/>
              <a:buNone/>
            </a:pPr>
            <a:r>
              <a:rPr lang="nl-NL" sz="2800" dirty="0">
                <a:solidFill>
                  <a:srgbClr val="002060"/>
                </a:solidFill>
              </a:rPr>
              <a:t>	“Akuntansi berhubungan dengan perusahaan, yang mana tentu saja adalah suatu kelompok sosial; ia berhubungan dengan transaksi-transaksi dan kejadian ekonomi lain yang mempunyai konsekuensi sosial dan </a:t>
            </a:r>
            <a:r>
              <a:rPr lang="nl-NL" sz="2800" dirty="0" smtClean="0">
                <a:solidFill>
                  <a:srgbClr val="002060"/>
                </a:solidFill>
              </a:rPr>
              <a:t>memengaruhi </a:t>
            </a:r>
            <a:r>
              <a:rPr lang="nl-NL" sz="2800" dirty="0">
                <a:solidFill>
                  <a:srgbClr val="002060"/>
                </a:solidFill>
              </a:rPr>
              <a:t>hubungan sosial; ia menghasilkan pengetahuan yang berguna dan bermakna bagi manusia yang terlibat dalam aktifitas yang berimplikasi sosial; ia terutama berkaitan dengan persoalan mental. Berdasar pedoman-pedoman yang ada, akuntansi adalah suatu ilmu sosial”</a:t>
            </a:r>
            <a:endParaRPr lang="en-US" sz="2800" dirty="0">
              <a:solidFill>
                <a:srgbClr val="00206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Akuntansi</a:t>
            </a:r>
            <a:r>
              <a:rPr lang="en-US" dirty="0" smtClean="0"/>
              <a:t>… (?)</a:t>
            </a:r>
            <a:endParaRPr lang="en-US" dirty="0"/>
          </a:p>
        </p:txBody>
      </p:sp>
      <p:sp>
        <p:nvSpPr>
          <p:cNvPr id="3" name="Content Placeholder 2"/>
          <p:cNvSpPr>
            <a:spLocks noGrp="1"/>
          </p:cNvSpPr>
          <p:nvPr>
            <p:ph idx="1"/>
          </p:nvPr>
        </p:nvSpPr>
        <p:spPr/>
        <p:txBody>
          <a:bodyPr/>
          <a:lstStyle/>
          <a:p>
            <a:r>
              <a:rPr lang="en-US" dirty="0" err="1" smtClean="0"/>
              <a:t>Keseluruhan</a:t>
            </a:r>
            <a:r>
              <a:rPr lang="en-US" dirty="0" smtClean="0"/>
              <a:t> </a:t>
            </a:r>
            <a:r>
              <a:rPr lang="en-US" dirty="0" err="1"/>
              <a:t>aktifitas</a:t>
            </a:r>
            <a:r>
              <a:rPr lang="en-US" dirty="0"/>
              <a:t> </a:t>
            </a:r>
            <a:r>
              <a:rPr lang="en-US" dirty="0" err="1"/>
              <a:t>akuntansi</a:t>
            </a:r>
            <a:r>
              <a:rPr lang="en-US" dirty="0"/>
              <a:t> </a:t>
            </a:r>
            <a:r>
              <a:rPr lang="en-US" dirty="0" err="1"/>
              <a:t>meliputi</a:t>
            </a:r>
            <a:r>
              <a:rPr lang="en-US" dirty="0"/>
              <a:t> </a:t>
            </a:r>
            <a:r>
              <a:rPr lang="en-US" b="1" dirty="0" err="1"/>
              <a:t>pengumpulan</a:t>
            </a:r>
            <a:r>
              <a:rPr lang="en-US" b="1" dirty="0"/>
              <a:t> </a:t>
            </a:r>
            <a:r>
              <a:rPr lang="en-US" b="1" dirty="0" err="1"/>
              <a:t>dan</a:t>
            </a:r>
            <a:r>
              <a:rPr lang="en-US" b="1" dirty="0"/>
              <a:t> </a:t>
            </a:r>
            <a:r>
              <a:rPr lang="en-US" b="1" dirty="0" err="1"/>
              <a:t>analisa</a:t>
            </a:r>
            <a:r>
              <a:rPr lang="en-US" b="1" dirty="0"/>
              <a:t> </a:t>
            </a:r>
            <a:r>
              <a:rPr lang="en-US" b="1" dirty="0" err="1"/>
              <a:t>informasi</a:t>
            </a:r>
            <a:r>
              <a:rPr lang="en-US" b="1" dirty="0"/>
              <a:t> </a:t>
            </a:r>
            <a:r>
              <a:rPr lang="en-US" dirty="0"/>
              <a:t>yang </a:t>
            </a:r>
            <a:r>
              <a:rPr lang="en-US" dirty="0" err="1"/>
              <a:t>berguna</a:t>
            </a:r>
            <a:r>
              <a:rPr lang="en-US" dirty="0"/>
              <a:t> </a:t>
            </a:r>
            <a:r>
              <a:rPr lang="en-US" dirty="0" err="1"/>
              <a:t>bagi</a:t>
            </a:r>
            <a:r>
              <a:rPr lang="en-US" dirty="0"/>
              <a:t> </a:t>
            </a:r>
            <a:r>
              <a:rPr lang="en-US" dirty="0" err="1"/>
              <a:t>orang-orang</a:t>
            </a:r>
            <a:r>
              <a:rPr lang="en-US" dirty="0"/>
              <a:t> yang </a:t>
            </a:r>
            <a:r>
              <a:rPr lang="en-US" dirty="0" err="1"/>
              <a:t>harus</a:t>
            </a:r>
            <a:r>
              <a:rPr lang="en-US" dirty="0"/>
              <a:t> </a:t>
            </a:r>
            <a:r>
              <a:rPr lang="en-US" b="1" dirty="0" err="1"/>
              <a:t>mengambil</a:t>
            </a:r>
            <a:r>
              <a:rPr lang="en-US" b="1" dirty="0"/>
              <a:t> </a:t>
            </a:r>
            <a:r>
              <a:rPr lang="en-US" b="1" dirty="0" err="1" smtClean="0"/>
              <a:t>keputusan</a:t>
            </a:r>
            <a:r>
              <a:rPr lang="en-US" b="1" dirty="0" smtClean="0"/>
              <a:t> </a:t>
            </a:r>
            <a:r>
              <a:rPr lang="en-US" dirty="0" smtClean="0"/>
              <a:t>(</a:t>
            </a:r>
            <a:r>
              <a:rPr lang="en-US" dirty="0" err="1" smtClean="0"/>
              <a:t>Carsbeg</a:t>
            </a:r>
            <a:r>
              <a:rPr lang="en-US" dirty="0" smtClean="0"/>
              <a:t>, 1984).</a:t>
            </a:r>
            <a:endParaRPr lang="en-US" b="1"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Akuntansi</a:t>
            </a:r>
            <a:r>
              <a:rPr lang="en-US" dirty="0" smtClean="0"/>
              <a:t>… (?)</a:t>
            </a:r>
            <a:endParaRPr lang="en-US" dirty="0"/>
          </a:p>
        </p:txBody>
      </p:sp>
      <p:sp>
        <p:nvSpPr>
          <p:cNvPr id="3" name="Content Placeholder 2"/>
          <p:cNvSpPr>
            <a:spLocks noGrp="1"/>
          </p:cNvSpPr>
          <p:nvPr>
            <p:ph idx="1"/>
          </p:nvPr>
        </p:nvSpPr>
        <p:spPr/>
        <p:txBody>
          <a:bodyPr/>
          <a:lstStyle/>
          <a:p>
            <a:r>
              <a:rPr lang="en-US" dirty="0" err="1" smtClean="0"/>
              <a:t>Faktor-faktor</a:t>
            </a:r>
            <a:r>
              <a:rPr lang="en-US" dirty="0" smtClean="0"/>
              <a:t> </a:t>
            </a:r>
            <a:r>
              <a:rPr lang="en-US" b="1" dirty="0" err="1"/>
              <a:t>manusia</a:t>
            </a:r>
            <a:r>
              <a:rPr lang="en-US" b="1" dirty="0"/>
              <a:t> </a:t>
            </a:r>
            <a:r>
              <a:rPr lang="en-US" dirty="0" err="1"/>
              <a:t>dan</a:t>
            </a:r>
            <a:r>
              <a:rPr lang="en-US" b="1" dirty="0"/>
              <a:t> </a:t>
            </a:r>
            <a:r>
              <a:rPr lang="en-US" b="1" dirty="0" err="1"/>
              <a:t>sosial</a:t>
            </a:r>
            <a:r>
              <a:rPr lang="en-US" dirty="0"/>
              <a:t> </a:t>
            </a:r>
            <a:r>
              <a:rPr lang="en-US" dirty="0" err="1"/>
              <a:t>merupakan</a:t>
            </a:r>
            <a:r>
              <a:rPr lang="en-US" dirty="0"/>
              <a:t> </a:t>
            </a:r>
            <a:r>
              <a:rPr lang="en-US" dirty="0" err="1"/>
              <a:t>hal</a:t>
            </a:r>
            <a:r>
              <a:rPr lang="en-US" dirty="0"/>
              <a:t> yang paling </a:t>
            </a:r>
            <a:r>
              <a:rPr lang="en-US" dirty="0" err="1"/>
              <a:t>penting</a:t>
            </a:r>
            <a:r>
              <a:rPr lang="en-US" dirty="0"/>
              <a:t> </a:t>
            </a:r>
            <a:r>
              <a:rPr lang="en-US" dirty="0" err="1"/>
              <a:t>dari</a:t>
            </a:r>
            <a:r>
              <a:rPr lang="en-US" dirty="0"/>
              <a:t> </a:t>
            </a:r>
            <a:r>
              <a:rPr lang="en-US" dirty="0" err="1"/>
              <a:t>aspek</a:t>
            </a:r>
            <a:r>
              <a:rPr lang="en-US" dirty="0"/>
              <a:t> </a:t>
            </a:r>
            <a:r>
              <a:rPr lang="en-US" b="1" dirty="0" err="1"/>
              <a:t>desain</a:t>
            </a:r>
            <a:r>
              <a:rPr lang="en-US" b="1" dirty="0"/>
              <a:t> </a:t>
            </a:r>
            <a:r>
              <a:rPr lang="en-US" dirty="0" err="1"/>
              <a:t>dan</a:t>
            </a:r>
            <a:r>
              <a:rPr lang="en-US" dirty="0"/>
              <a:t> </a:t>
            </a:r>
            <a:r>
              <a:rPr lang="en-US" b="1" dirty="0" err="1"/>
              <a:t>operasi</a:t>
            </a:r>
            <a:r>
              <a:rPr lang="en-US" b="1" dirty="0"/>
              <a:t> </a:t>
            </a:r>
            <a:r>
              <a:rPr lang="en-US" b="1" dirty="0" err="1"/>
              <a:t>sistem</a:t>
            </a:r>
            <a:r>
              <a:rPr lang="en-US" b="1" dirty="0"/>
              <a:t> </a:t>
            </a:r>
            <a:r>
              <a:rPr lang="en-US" dirty="0" err="1" smtClean="0"/>
              <a:t>akuntansi</a:t>
            </a:r>
            <a:r>
              <a:rPr lang="en-US" dirty="0" smtClean="0"/>
              <a:t> (Hopwood, 1974; 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Akuntansi</a:t>
            </a:r>
            <a:r>
              <a:rPr lang="en-US" dirty="0" smtClean="0"/>
              <a:t>… (?)</a:t>
            </a:r>
            <a:endParaRPr lang="en-US" dirty="0"/>
          </a:p>
        </p:txBody>
      </p:sp>
      <p:sp>
        <p:nvSpPr>
          <p:cNvPr id="3" name="Content Placeholder 2"/>
          <p:cNvSpPr>
            <a:spLocks noGrp="1"/>
          </p:cNvSpPr>
          <p:nvPr>
            <p:ph idx="1"/>
          </p:nvPr>
        </p:nvSpPr>
        <p:spPr/>
        <p:txBody>
          <a:bodyPr/>
          <a:lstStyle/>
          <a:p>
            <a:r>
              <a:rPr lang="en-US" dirty="0" err="1"/>
              <a:t>Sistem</a:t>
            </a:r>
            <a:r>
              <a:rPr lang="en-US" dirty="0"/>
              <a:t> </a:t>
            </a:r>
            <a:r>
              <a:rPr lang="en-US" dirty="0" err="1"/>
              <a:t>akuntansi</a:t>
            </a:r>
            <a:r>
              <a:rPr lang="en-US" dirty="0"/>
              <a:t> </a:t>
            </a:r>
            <a:r>
              <a:rPr lang="en-US" dirty="0" err="1"/>
              <a:t>dipakai</a:t>
            </a:r>
            <a:r>
              <a:rPr lang="en-US" dirty="0"/>
              <a:t> </a:t>
            </a:r>
            <a:r>
              <a:rPr lang="en-US" dirty="0" err="1"/>
              <a:t>untuk</a:t>
            </a:r>
            <a:r>
              <a:rPr lang="en-US" dirty="0"/>
              <a:t> </a:t>
            </a:r>
            <a:r>
              <a:rPr lang="en-US" dirty="0" err="1"/>
              <a:t>tujuan-tujuan</a:t>
            </a:r>
            <a:r>
              <a:rPr lang="en-US" dirty="0"/>
              <a:t> </a:t>
            </a:r>
            <a:r>
              <a:rPr lang="en-US" b="1" dirty="0" err="1"/>
              <a:t>individu</a:t>
            </a:r>
            <a:r>
              <a:rPr lang="en-US" b="1" dirty="0"/>
              <a:t>, </a:t>
            </a:r>
            <a:r>
              <a:rPr lang="en-US" b="1" dirty="0" err="1"/>
              <a:t>organisasi</a:t>
            </a:r>
            <a:r>
              <a:rPr lang="en-US" b="1" dirty="0"/>
              <a:t> </a:t>
            </a:r>
            <a:r>
              <a:rPr lang="en-US" dirty="0" err="1"/>
              <a:t>dan</a:t>
            </a:r>
            <a:r>
              <a:rPr lang="en-US" b="1" dirty="0"/>
              <a:t> </a:t>
            </a:r>
            <a:r>
              <a:rPr lang="en-US" b="1" dirty="0" err="1"/>
              <a:t>sosial</a:t>
            </a:r>
            <a:r>
              <a:rPr lang="en-US" dirty="0"/>
              <a:t>, yang </a:t>
            </a:r>
            <a:r>
              <a:rPr lang="en-US" dirty="0" err="1"/>
              <a:t>mana</a:t>
            </a:r>
            <a:r>
              <a:rPr lang="en-US" dirty="0"/>
              <a:t> </a:t>
            </a:r>
            <a:r>
              <a:rPr lang="en-US" dirty="0" err="1"/>
              <a:t>mereka</a:t>
            </a:r>
            <a:r>
              <a:rPr lang="en-US" dirty="0"/>
              <a:t> </a:t>
            </a:r>
            <a:r>
              <a:rPr lang="en-US" dirty="0" err="1"/>
              <a:t>diakui</a:t>
            </a:r>
            <a:r>
              <a:rPr lang="en-US" dirty="0"/>
              <a:t> </a:t>
            </a:r>
            <a:r>
              <a:rPr lang="en-US" dirty="0" err="1"/>
              <a:t>sangat</a:t>
            </a:r>
            <a:r>
              <a:rPr lang="en-US" dirty="0"/>
              <a:t> </a:t>
            </a:r>
            <a:r>
              <a:rPr lang="en-US" dirty="0" err="1"/>
              <a:t>berpengaruh</a:t>
            </a:r>
            <a:r>
              <a:rPr lang="en-US" dirty="0"/>
              <a:t> </a:t>
            </a:r>
            <a:r>
              <a:rPr lang="en-US" dirty="0" err="1"/>
              <a:t>terhadap</a:t>
            </a:r>
            <a:r>
              <a:rPr lang="en-US" dirty="0"/>
              <a:t> </a:t>
            </a:r>
            <a:r>
              <a:rPr lang="en-US" dirty="0" err="1"/>
              <a:t>akuntansi</a:t>
            </a:r>
            <a:r>
              <a:rPr lang="en-US" dirty="0"/>
              <a:t>  </a:t>
            </a:r>
            <a:r>
              <a:rPr lang="en-US" dirty="0" err="1"/>
              <a:t>sebagaimana</a:t>
            </a:r>
            <a:r>
              <a:rPr lang="en-US" dirty="0"/>
              <a:t> </a:t>
            </a:r>
            <a:r>
              <a:rPr lang="en-US" dirty="0" err="1"/>
              <a:t>sebaliknya</a:t>
            </a:r>
            <a:r>
              <a:rPr lang="en-US" dirty="0"/>
              <a:t> </a:t>
            </a:r>
            <a:r>
              <a:rPr lang="en-US" dirty="0" err="1"/>
              <a:t>mereka</a:t>
            </a:r>
            <a:r>
              <a:rPr lang="en-US" dirty="0"/>
              <a:t> </a:t>
            </a:r>
            <a:r>
              <a:rPr lang="en-US" dirty="0" err="1"/>
              <a:t>juga</a:t>
            </a:r>
            <a:r>
              <a:rPr lang="en-US" dirty="0"/>
              <a:t> </a:t>
            </a:r>
            <a:r>
              <a:rPr lang="en-US" dirty="0" err="1"/>
              <a:t>dipengaruhi</a:t>
            </a:r>
            <a:r>
              <a:rPr lang="en-US" dirty="0"/>
              <a:t> </a:t>
            </a:r>
            <a:r>
              <a:rPr lang="en-US" dirty="0" err="1"/>
              <a:t>oleh</a:t>
            </a:r>
            <a:r>
              <a:rPr lang="en-US" dirty="0"/>
              <a:t> </a:t>
            </a:r>
            <a:r>
              <a:rPr lang="en-US" dirty="0" err="1"/>
              <a:t>akuntansi</a:t>
            </a:r>
            <a:r>
              <a:rPr lang="en-US" dirty="0"/>
              <a:t> (Parker et al., 1989; 6).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smtClean="0"/>
              <a:t>ACCOUNTABILITY VERSTEHEN: A STUDY OF ACCOUNTING </a:t>
            </a:r>
            <a:br>
              <a:rPr lang="en-US" sz="2200" b="1" dirty="0" smtClean="0"/>
            </a:br>
            <a:r>
              <a:rPr lang="en-US" sz="2200" b="1" dirty="0" smtClean="0"/>
              <a:t>IN STATE RELIGIOUS COUNCILS IN MALAYSIA </a:t>
            </a:r>
            <a:r>
              <a:rPr lang="en-US" sz="2000" b="1" dirty="0" smtClean="0"/>
              <a:t/>
            </a:r>
            <a:br>
              <a:rPr lang="en-US" sz="2000" b="1" dirty="0" smtClean="0"/>
            </a:br>
            <a:r>
              <a:rPr lang="en-US" sz="1600" b="1" dirty="0" smtClean="0"/>
              <a:t>[</a:t>
            </a:r>
            <a:r>
              <a:rPr lang="en-US" sz="1600" dirty="0" smtClean="0"/>
              <a:t>Abdul </a:t>
            </a:r>
            <a:r>
              <a:rPr lang="en-US" sz="1600" dirty="0" err="1" smtClean="0"/>
              <a:t>Rahim</a:t>
            </a:r>
            <a:r>
              <a:rPr lang="en-US" sz="1600" dirty="0" smtClean="0"/>
              <a:t> Abdul-</a:t>
            </a:r>
            <a:r>
              <a:rPr lang="en-US" sz="1600" dirty="0" err="1" smtClean="0"/>
              <a:t>Rahman</a:t>
            </a:r>
            <a:r>
              <a:rPr lang="en-US" sz="1600" dirty="0" smtClean="0"/>
              <a:t>  (Department of Accounting, </a:t>
            </a:r>
            <a:r>
              <a:rPr lang="en-US" sz="1600" dirty="0" err="1" smtClean="0"/>
              <a:t>Kulliyyah</a:t>
            </a:r>
            <a:r>
              <a:rPr lang="en-US" sz="1600" dirty="0" smtClean="0"/>
              <a:t> of Economics and Management Sciences, International Islamic University Malaysia) and Andrew Goddard (Division of Accounting and Finance, School of Management, University of Southampton)]</a:t>
            </a:r>
            <a:endParaRPr lang="en-US" sz="1600" dirty="0"/>
          </a:p>
        </p:txBody>
      </p:sp>
      <p:sp>
        <p:nvSpPr>
          <p:cNvPr id="3" name="Content Placeholder 2"/>
          <p:cNvSpPr>
            <a:spLocks noGrp="1"/>
          </p:cNvSpPr>
          <p:nvPr>
            <p:ph idx="1"/>
          </p:nvPr>
        </p:nvSpPr>
        <p:spPr>
          <a:xfrm>
            <a:off x="228600" y="1600200"/>
            <a:ext cx="8686800" cy="5029200"/>
          </a:xfrm>
          <a:solidFill>
            <a:srgbClr val="FFFF00"/>
          </a:solidFill>
        </p:spPr>
        <p:txBody>
          <a:bodyPr>
            <a:noAutofit/>
          </a:bodyPr>
          <a:lstStyle/>
          <a:p>
            <a:pPr>
              <a:buNone/>
            </a:pPr>
            <a:r>
              <a:rPr lang="en-US" sz="2000" dirty="0" smtClean="0"/>
              <a:t>Abstract from Discussion Papers in Accounting and Finance March 2003:</a:t>
            </a:r>
          </a:p>
          <a:p>
            <a:r>
              <a:rPr lang="en-US" sz="2000" dirty="0" smtClean="0"/>
              <a:t>This paper reports in-depth case studies of financial management and accounting practices in two Islamic religious, public service </a:t>
            </a:r>
            <a:r>
              <a:rPr lang="en-US" sz="2000" dirty="0" err="1" smtClean="0"/>
              <a:t>organisations</a:t>
            </a:r>
            <a:r>
              <a:rPr lang="en-US" sz="2000" dirty="0" smtClean="0"/>
              <a:t> in Malaysia, using a grounded theory methodology. There are two main purposes of the paper. The first is to provide an example of how a grounded theory study is undertaken in practice and to encourage its use in similar and different settings. The second is to contribute to the understanding of financial management and accounting in religious, public service </a:t>
            </a:r>
            <a:r>
              <a:rPr lang="en-US" sz="2000" dirty="0" err="1" smtClean="0"/>
              <a:t>organisations</a:t>
            </a:r>
            <a:r>
              <a:rPr lang="en-US" sz="2000" dirty="0" smtClean="0"/>
              <a:t> in general and in Islamic </a:t>
            </a:r>
            <a:r>
              <a:rPr lang="en-US" sz="2000" dirty="0" err="1" smtClean="0"/>
              <a:t>organisations</a:t>
            </a:r>
            <a:r>
              <a:rPr lang="en-US" sz="2000" dirty="0" smtClean="0"/>
              <a:t> in particular. The methodology used was a combination of Strauss and Corbin (1990, 1998) and Glaser (1978). The grounded theory which emerged used </a:t>
            </a:r>
            <a:r>
              <a:rPr lang="en-US" sz="2000" dirty="0" err="1" smtClean="0"/>
              <a:t>Webers</a:t>
            </a:r>
            <a:r>
              <a:rPr lang="en-US" sz="2000" dirty="0" smtClean="0"/>
              <a:t> (1947,1949,1968) concept of </a:t>
            </a:r>
            <a:r>
              <a:rPr lang="en-US" sz="2000" dirty="0" err="1" smtClean="0"/>
              <a:t>verstehen</a:t>
            </a:r>
            <a:r>
              <a:rPr lang="en-US" sz="2000" dirty="0" smtClean="0"/>
              <a:t> to explain the differences in accounting practice. The study showed that the broader social, historical and religious contexts in which </a:t>
            </a:r>
            <a:r>
              <a:rPr lang="en-US" sz="2000" dirty="0" err="1" smtClean="0"/>
              <a:t>organisations</a:t>
            </a:r>
            <a:r>
              <a:rPr lang="en-US" sz="2000" dirty="0" smtClean="0"/>
              <a:t> are embedded, together with the power relationships within them, resulting in unique accounting </a:t>
            </a:r>
            <a:r>
              <a:rPr lang="en-US" sz="2000" dirty="0" err="1" smtClean="0"/>
              <a:t>verstehen</a:t>
            </a:r>
            <a:r>
              <a:rPr lang="en-US" sz="2000" dirty="0" smtClean="0"/>
              <a:t> and also therefore in unique accounting </a:t>
            </a:r>
            <a:r>
              <a:rPr lang="en-US" sz="2000" dirty="0" err="1" smtClean="0"/>
              <a:t>ractices</a:t>
            </a:r>
            <a:r>
              <a:rPr lang="en-US" sz="2000" dirty="0" smtClean="0"/>
              <a:t>.</a:t>
            </a:r>
            <a:endParaRPr lang="en-US" sz="2000" dirty="0"/>
          </a:p>
        </p:txBody>
      </p:sp>
      <p:sp>
        <p:nvSpPr>
          <p:cNvPr id="5" name="Slide Number Placeholder 4"/>
          <p:cNvSpPr>
            <a:spLocks noGrp="1"/>
          </p:cNvSpPr>
          <p:nvPr>
            <p:ph type="sldNum" sz="quarter" idx="12"/>
          </p:nvPr>
        </p:nvSpPr>
        <p:spPr/>
        <p:txBody>
          <a:bodyPr/>
          <a:lstStyle/>
          <a:p>
            <a:fld id="{132A969F-B427-48FA-9CA1-C4CDFC7BB528}"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normAutofit fontScale="90000"/>
          </a:bodyPr>
          <a:lstStyle/>
          <a:p>
            <a:r>
              <a:rPr lang="en-US" sz="2700" b="1" dirty="0" smtClean="0"/>
              <a:t>Protecting agricultural accounting in the UK</a:t>
            </a:r>
            <a:r>
              <a:rPr lang="en-US" sz="2000" dirty="0" smtClean="0"/>
              <a:t/>
            </a:r>
            <a:br>
              <a:rPr lang="en-US" sz="2000" dirty="0" smtClean="0"/>
            </a:br>
            <a:r>
              <a:rPr lang="en-US" sz="2000" dirty="0" smtClean="0"/>
              <a:t>[by Lisa Jack (</a:t>
            </a:r>
            <a:r>
              <a:rPr lang="en-US" sz="2000" i="1" dirty="0" smtClean="0"/>
              <a:t>Department of Accounting, Finance and Management, University of Essex</a:t>
            </a:r>
            <a:r>
              <a:rPr lang="en-US" sz="2000" dirty="0" smtClean="0"/>
              <a:t>)]</a:t>
            </a:r>
            <a:r>
              <a:rPr lang="en-US" sz="2000" i="1" dirty="0" smtClean="0"/>
              <a:t/>
            </a:r>
            <a:br>
              <a:rPr lang="en-US" sz="2000" i="1" dirty="0" smtClean="0"/>
            </a:br>
            <a:endParaRPr lang="en-US" sz="2000" dirty="0"/>
          </a:p>
        </p:txBody>
      </p:sp>
      <p:sp>
        <p:nvSpPr>
          <p:cNvPr id="3" name="Content Placeholder 2"/>
          <p:cNvSpPr>
            <a:spLocks noGrp="1"/>
          </p:cNvSpPr>
          <p:nvPr>
            <p:ph idx="1"/>
          </p:nvPr>
        </p:nvSpPr>
        <p:spPr>
          <a:xfrm>
            <a:off x="304800" y="1447800"/>
            <a:ext cx="8534400" cy="5105400"/>
          </a:xfrm>
          <a:solidFill>
            <a:schemeClr val="accent1">
              <a:lumMod val="40000"/>
              <a:lumOff val="60000"/>
            </a:schemeClr>
          </a:solidFill>
        </p:spPr>
        <p:txBody>
          <a:bodyPr/>
          <a:lstStyle/>
          <a:p>
            <a:pPr>
              <a:buNone/>
            </a:pPr>
            <a:r>
              <a:rPr lang="en-US" sz="2000" dirty="0" smtClean="0"/>
              <a:t>Abstract from Accounting Forum 30 (2006) 227–243:</a:t>
            </a:r>
            <a:endParaRPr lang="en-US" sz="2000" b="1" dirty="0" smtClean="0"/>
          </a:p>
          <a:p>
            <a:r>
              <a:rPr lang="en-US" sz="2000" dirty="0" smtClean="0"/>
              <a:t>This paper examines a particular accounting practice prevalent in the UK agriculture industry and reveals the ‘canopy of </a:t>
            </a:r>
            <a:r>
              <a:rPr lang="en-US" sz="2000" dirty="0" err="1" smtClean="0"/>
              <a:t>legitimations</a:t>
            </a:r>
            <a:r>
              <a:rPr lang="en-US" sz="2000" dirty="0" smtClean="0"/>
              <a:t>’ that appears to protect the practice and make it highly resistant to change. Agricultural gross margin accounting was innovated through Government sponsored agricultural extension </a:t>
            </a:r>
            <a:r>
              <a:rPr lang="en-US" sz="2000" dirty="0" err="1" smtClean="0"/>
              <a:t>programmes</a:t>
            </a:r>
            <a:r>
              <a:rPr lang="en-US" sz="2000" dirty="0" smtClean="0"/>
              <a:t> in the post-war period in Britain. The practice is not maintained primarily by farmers but rather by actors within Government agencies and agricultural service industries (including management consultants). New Institutionalism in Sociology (NIS) is used as a theoretical framework, and extended to consider the concept of </a:t>
            </a:r>
            <a:r>
              <a:rPr lang="en-US" sz="2000" dirty="0" err="1" smtClean="0"/>
              <a:t>legitimation</a:t>
            </a:r>
            <a:r>
              <a:rPr lang="en-US" sz="2000" dirty="0" smtClean="0"/>
              <a:t> as a reflexive process. Although the context is specifically UK agriculture, the theme of the protection of accounting methods by Government and other advisors is of more universal interest. The paper adds to the very few studies in the accounting literature that consider the agriculture and food industries</a:t>
            </a:r>
            <a:endParaRPr lang="en-US" sz="2000" dirty="0"/>
          </a:p>
        </p:txBody>
      </p:sp>
      <p:sp>
        <p:nvSpPr>
          <p:cNvPr id="5" name="Slide Number Placeholder 4"/>
          <p:cNvSpPr>
            <a:spLocks noGrp="1"/>
          </p:cNvSpPr>
          <p:nvPr>
            <p:ph type="sldNum" sz="quarter" idx="12"/>
          </p:nvPr>
        </p:nvSpPr>
        <p:spPr/>
        <p:txBody>
          <a:bodyPr/>
          <a:lstStyle/>
          <a:p>
            <a:fld id="{132A969F-B427-48FA-9CA1-C4CDFC7BB528}"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t>Political ideology and accounting regulation in China </a:t>
            </a:r>
            <a:r>
              <a:rPr lang="en-US" sz="2000" dirty="0" smtClean="0"/>
              <a:t/>
            </a:r>
            <a:br>
              <a:rPr lang="en-US" sz="2000" dirty="0" smtClean="0"/>
            </a:br>
            <a:r>
              <a:rPr lang="en-US" sz="1800" dirty="0" smtClean="0"/>
              <a:t>[by </a:t>
            </a:r>
            <a:r>
              <a:rPr lang="en-US" sz="1800" dirty="0" err="1" smtClean="0"/>
              <a:t>Mahmoud</a:t>
            </a:r>
            <a:r>
              <a:rPr lang="en-US" sz="1800" dirty="0" smtClean="0"/>
              <a:t> </a:t>
            </a:r>
            <a:r>
              <a:rPr lang="en-US" sz="1800" dirty="0" err="1" smtClean="0"/>
              <a:t>Ezzamel</a:t>
            </a:r>
            <a:r>
              <a:rPr lang="en-US" sz="1800" dirty="0" smtClean="0"/>
              <a:t> &amp; Jason </a:t>
            </a:r>
            <a:r>
              <a:rPr lang="en-US" sz="1800" dirty="0" err="1" smtClean="0"/>
              <a:t>Zezhong</a:t>
            </a:r>
            <a:r>
              <a:rPr lang="en-US" sz="1800" dirty="0" smtClean="0"/>
              <a:t> Xiao (Cardiff Business School, Cardiff University) </a:t>
            </a:r>
            <a:r>
              <a:rPr lang="en-US" sz="1800" dirty="0" err="1" smtClean="0"/>
              <a:t>dan</a:t>
            </a:r>
            <a:r>
              <a:rPr lang="en-US" sz="1800" dirty="0" smtClean="0"/>
              <a:t> </a:t>
            </a:r>
            <a:r>
              <a:rPr lang="en-US" sz="1800" dirty="0" err="1" smtClean="0"/>
              <a:t>Aixiang</a:t>
            </a:r>
            <a:r>
              <a:rPr lang="en-US" sz="1800" dirty="0" smtClean="0"/>
              <a:t> Pan  (School of Accounting, Beijing Technology and Business University)]</a:t>
            </a:r>
            <a:br>
              <a:rPr lang="en-US" sz="1800" dirty="0" smtClean="0"/>
            </a:br>
            <a:endParaRPr lang="en-US" sz="1800" dirty="0"/>
          </a:p>
        </p:txBody>
      </p:sp>
      <p:sp>
        <p:nvSpPr>
          <p:cNvPr id="3" name="Content Placeholder 2"/>
          <p:cNvSpPr>
            <a:spLocks noGrp="1"/>
          </p:cNvSpPr>
          <p:nvPr>
            <p:ph idx="1"/>
          </p:nvPr>
        </p:nvSpPr>
        <p:spPr>
          <a:xfrm>
            <a:off x="304800" y="1371600"/>
            <a:ext cx="8610600" cy="5181600"/>
          </a:xfrm>
          <a:solidFill>
            <a:srgbClr val="00B0F0"/>
          </a:solidFill>
        </p:spPr>
        <p:txBody>
          <a:bodyPr>
            <a:normAutofit/>
          </a:bodyPr>
          <a:lstStyle/>
          <a:p>
            <a:pPr>
              <a:buNone/>
            </a:pPr>
            <a:r>
              <a:rPr lang="en-US" sz="2000" dirty="0" smtClean="0"/>
              <a:t>Abstract from Accounting, Organizations and Society 32 (2007) 669–700:</a:t>
            </a:r>
          </a:p>
          <a:p>
            <a:r>
              <a:rPr lang="en-US" sz="2000" dirty="0" smtClean="0"/>
              <a:t>This paper analyzes the relationship between political ideology and accounting change covering the transition from Maoism to </a:t>
            </a:r>
            <a:r>
              <a:rPr lang="en-US" sz="2000" dirty="0" err="1" smtClean="0"/>
              <a:t>Dengism</a:t>
            </a:r>
            <a:r>
              <a:rPr lang="en-US" sz="2000" dirty="0" smtClean="0"/>
              <a:t> in China. Under Mao, the ideological principles of class struggle primacy, central planning, and public ownership were mobilized to construct a class view of accounting according to which Western accounting concepts were prohibited because they were considered a tool of capitalist exploitation. Under Deng, the new ideological principles of economic development primacy, </a:t>
            </a:r>
            <a:r>
              <a:rPr lang="en-US" sz="2000" dirty="0" err="1" smtClean="0"/>
              <a:t>marketization</a:t>
            </a:r>
            <a:r>
              <a:rPr lang="en-US" sz="2000" dirty="0" smtClean="0"/>
              <a:t>, and mixed-ownership paved the way for a different view of accounting to emerge. Accounting was re-presented as a science and a neutral technology with no national boundaries, and the adoption of what were deemed Western accounting concepts, such as conservatism, was encouraged. In both eras, accounting was construed as a malleable object shaped by the force of the dominant political discourse. We show how in each era political ideology created a context that was rendered more or less compatible with the adoption of particular accounting concepts.</a:t>
            </a:r>
          </a:p>
        </p:txBody>
      </p:sp>
      <p:sp>
        <p:nvSpPr>
          <p:cNvPr id="5" name="Slide Number Placeholder 4"/>
          <p:cNvSpPr>
            <a:spLocks noGrp="1"/>
          </p:cNvSpPr>
          <p:nvPr>
            <p:ph type="sldNum" sz="quarter" idx="12"/>
          </p:nvPr>
        </p:nvSpPr>
        <p:spPr/>
        <p:txBody>
          <a:bodyPr/>
          <a:lstStyle/>
          <a:p>
            <a:fld id="{132A969F-B427-48FA-9CA1-C4CDFC7BB528}"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err="1" smtClean="0"/>
              <a:t>Accountics</a:t>
            </a:r>
            <a:r>
              <a:rPr lang="en-US" sz="2700" b="1" dirty="0" smtClean="0"/>
              <a:t>: Impacts of internationally standardized accounting on the Japanese socio-economy </a:t>
            </a:r>
            <a:r>
              <a:rPr lang="en-US" sz="2700" dirty="0" smtClean="0"/>
              <a:t/>
            </a:r>
            <a:br>
              <a:rPr lang="en-US" sz="2700" dirty="0" smtClean="0"/>
            </a:br>
            <a:r>
              <a:rPr lang="en-US" sz="2000" dirty="0" smtClean="0"/>
              <a:t>(by </a:t>
            </a:r>
            <a:r>
              <a:rPr lang="en-US" sz="1800" dirty="0" err="1" smtClean="0"/>
              <a:t>Tomo</a:t>
            </a:r>
            <a:r>
              <a:rPr lang="en-US" sz="1800" dirty="0" smtClean="0"/>
              <a:t> Suzuki, SAID Business School, University of Oxford, United Kingdom)</a:t>
            </a:r>
            <a:endParaRPr lang="en-US" dirty="0"/>
          </a:p>
        </p:txBody>
      </p:sp>
      <p:sp>
        <p:nvSpPr>
          <p:cNvPr id="3" name="Content Placeholder 2"/>
          <p:cNvSpPr>
            <a:spLocks noGrp="1"/>
          </p:cNvSpPr>
          <p:nvPr>
            <p:ph idx="1"/>
          </p:nvPr>
        </p:nvSpPr>
        <p:spPr>
          <a:xfrm>
            <a:off x="228600" y="1524000"/>
            <a:ext cx="8686800" cy="5029200"/>
          </a:xfrm>
          <a:solidFill>
            <a:srgbClr val="92D050"/>
          </a:solidFill>
        </p:spPr>
        <p:txBody>
          <a:bodyPr>
            <a:noAutofit/>
          </a:bodyPr>
          <a:lstStyle/>
          <a:p>
            <a:pPr>
              <a:buNone/>
            </a:pPr>
            <a:r>
              <a:rPr lang="en-US" sz="1800" dirty="0" smtClean="0"/>
              <a:t>Abstract from Accounting, Organizations and Society 32 (2007) 263–301:</a:t>
            </a:r>
          </a:p>
          <a:p>
            <a:r>
              <a:rPr lang="en-US" sz="1800" dirty="0" smtClean="0"/>
              <a:t>This is a case study of the dissemination of internationally standardized accounting to a nation where standardized accounting was hitherto only loosely practiced under domestic conditions. Soon after World War II, a growing interesting socio-economic management, rather than microeconomic or corporate financing, accelerated the implementation of standardized accounting in Japan. In order to make unintelligible delineations of the economy and its constituent firms comprehensible, official and governable, both national and corporate accounting came to occupy an important position as a formal mode of economic data and management. The actors were the officials of the Allied Powers, economic statisticians and academic accountants; whose motives, political </a:t>
            </a:r>
            <a:r>
              <a:rPr lang="en-US" sz="1800" dirty="0" err="1" smtClean="0"/>
              <a:t>manouvres</a:t>
            </a:r>
            <a:r>
              <a:rPr lang="en-US" sz="1800" dirty="0" smtClean="0"/>
              <a:t> and consequences are here reconstructed based on the primary archives of, and interviews with, those who were directly involved in this revolution. The revolution directed new courses of the Japanese economy and firms through the development of ‘‘statistical habits of thought’’. In order to clarify the relevance of this history to today’s international accounting issues, a few comparative references are also made to the recent development and implementation process of International Accounting Standards and International Financial Reporting Standards (IAS/IFRS).  </a:t>
            </a:r>
            <a:endParaRPr lang="en-US"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1143000"/>
          </a:xfrm>
        </p:spPr>
        <p:txBody>
          <a:bodyPr>
            <a:noAutofit/>
          </a:bodyPr>
          <a:lstStyle/>
          <a:p>
            <a:r>
              <a:rPr lang="en-US" sz="2000" b="1" dirty="0" smtClean="0"/>
              <a:t>Management control, culture and ethnicity in a Chinese Indonesian company</a:t>
            </a:r>
            <a:r>
              <a:rPr lang="en-US" sz="1600" dirty="0" smtClean="0"/>
              <a:t/>
            </a:r>
            <a:br>
              <a:rPr lang="en-US" sz="1600" dirty="0" smtClean="0"/>
            </a:br>
            <a:r>
              <a:rPr lang="en-US" sz="1600" dirty="0" smtClean="0"/>
              <a:t>(by </a:t>
            </a:r>
            <a:r>
              <a:rPr lang="sv-SE" sz="1400" dirty="0" smtClean="0"/>
              <a:t>Sujoko Efferin (</a:t>
            </a:r>
            <a:r>
              <a:rPr lang="en-US" sz="1600" dirty="0" err="1" smtClean="0"/>
              <a:t>Universitas</a:t>
            </a:r>
            <a:r>
              <a:rPr lang="en-US" sz="1600" dirty="0" smtClean="0"/>
              <a:t> Surabaya, Surabaya, Indonesia)</a:t>
            </a:r>
            <a:r>
              <a:rPr lang="sv-SE" sz="1400" dirty="0" smtClean="0"/>
              <a:t>, </a:t>
            </a:r>
            <a:br>
              <a:rPr lang="sv-SE" sz="1400" dirty="0" smtClean="0"/>
            </a:br>
            <a:r>
              <a:rPr lang="sv-SE" sz="1600" dirty="0" smtClean="0"/>
              <a:t>Trevor Hopper  (</a:t>
            </a:r>
            <a:r>
              <a:rPr lang="en-US" sz="1400" dirty="0" smtClean="0"/>
              <a:t>Manchester Business School, University of Manchester, Manchester, UK; </a:t>
            </a:r>
            <a:br>
              <a:rPr lang="en-US" sz="1400" dirty="0" smtClean="0"/>
            </a:br>
            <a:r>
              <a:rPr lang="en-US" sz="1400" dirty="0" smtClean="0"/>
              <a:t>Stockholm School of Economics, Sweden and Victoria University, Wellington, New Zealand)</a:t>
            </a:r>
            <a:endParaRPr lang="en-US" sz="3200" dirty="0"/>
          </a:p>
        </p:txBody>
      </p:sp>
      <p:sp>
        <p:nvSpPr>
          <p:cNvPr id="3" name="Content Placeholder 2"/>
          <p:cNvSpPr>
            <a:spLocks noGrp="1"/>
          </p:cNvSpPr>
          <p:nvPr>
            <p:ph idx="1"/>
          </p:nvPr>
        </p:nvSpPr>
        <p:spPr>
          <a:xfrm>
            <a:off x="228600" y="1447800"/>
            <a:ext cx="8686800" cy="5181600"/>
          </a:xfrm>
          <a:solidFill>
            <a:srgbClr val="FFC000"/>
          </a:solidFill>
        </p:spPr>
        <p:txBody>
          <a:bodyPr>
            <a:noAutofit/>
          </a:bodyPr>
          <a:lstStyle/>
          <a:p>
            <a:pPr>
              <a:buNone/>
            </a:pPr>
            <a:r>
              <a:rPr lang="en-US" sz="1600" dirty="0" smtClean="0"/>
              <a:t>Abstract from Accounting, Organizations and Society 32 (2007) 223–262:</a:t>
            </a:r>
          </a:p>
          <a:p>
            <a:r>
              <a:rPr lang="en-US" sz="1600" dirty="0" smtClean="0"/>
              <a:t>This study explores socio-cultural aspects of management control in a Chinese Indonesian manufacturing company. Ethnographic data collection methods were combined with grounded theory data analysis to explore how cultures, ethnic differences, history, politics, and commercial considerations shaped management controls. A combination of </a:t>
            </a:r>
            <a:r>
              <a:rPr lang="en-US" sz="1600" dirty="0" err="1" smtClean="0"/>
              <a:t>emic</a:t>
            </a:r>
            <a:r>
              <a:rPr lang="en-US" sz="1600" dirty="0" smtClean="0"/>
              <a:t> and </a:t>
            </a:r>
            <a:r>
              <a:rPr lang="en-US" sz="1600" dirty="0" err="1" smtClean="0"/>
              <a:t>etic</a:t>
            </a:r>
            <a:r>
              <a:rPr lang="en-US" sz="1600" dirty="0" smtClean="0"/>
              <a:t> methods were used to generate grounded comparisons with </a:t>
            </a:r>
            <a:r>
              <a:rPr lang="en-US" sz="1600" dirty="0" err="1" smtClean="0"/>
              <a:t>nomethetic</a:t>
            </a:r>
            <a:r>
              <a:rPr lang="en-US" sz="1600" dirty="0" smtClean="0"/>
              <a:t> research on culture and control in a cultural contingency tradition. Chinese Indonesians own most Indonesian private domestic capital despite being an ethnic minority (3–4% of population) and having suffered extensive discrimination. The case links the Chinese businessmen’s values to </a:t>
            </a:r>
            <a:r>
              <a:rPr lang="en-US" sz="1600" dirty="0" err="1" smtClean="0"/>
              <a:t>socialisation</a:t>
            </a:r>
            <a:r>
              <a:rPr lang="en-US" sz="1600" dirty="0" smtClean="0"/>
              <a:t> during childhood and then examines how their interaction with the Javanese culture of </a:t>
            </a:r>
            <a:r>
              <a:rPr lang="en-US" sz="1600" dirty="0" err="1" smtClean="0"/>
              <a:t>pribumi</a:t>
            </a:r>
            <a:r>
              <a:rPr lang="en-US" sz="1600" dirty="0" smtClean="0"/>
              <a:t> employees, ethnic tensions between employers and employees, and </a:t>
            </a:r>
            <a:r>
              <a:rPr lang="en-US" sz="1600" dirty="0" err="1" smtClean="0"/>
              <a:t>organisational</a:t>
            </a:r>
            <a:r>
              <a:rPr lang="en-US" sz="1600" dirty="0" smtClean="0"/>
              <a:t> and economic factors affected management control. Consistent with previous cultural contingency research the Chinese owners’ preferences resided with controlling </a:t>
            </a:r>
            <a:r>
              <a:rPr lang="en-US" sz="1600" dirty="0" err="1" smtClean="0"/>
              <a:t>behaviour</a:t>
            </a:r>
            <a:r>
              <a:rPr lang="en-US" sz="1600" dirty="0" smtClean="0"/>
              <a:t> through personnel and </a:t>
            </a:r>
            <a:r>
              <a:rPr lang="en-US" sz="1600" dirty="0" err="1" smtClean="0"/>
              <a:t>behavioural</a:t>
            </a:r>
            <a:r>
              <a:rPr lang="en-US" sz="1600" dirty="0" smtClean="0"/>
              <a:t> controls, low budget participation, </a:t>
            </a:r>
            <a:r>
              <a:rPr lang="en-US" sz="1600" dirty="0" err="1" smtClean="0"/>
              <a:t>centralisation</a:t>
            </a:r>
            <a:r>
              <a:rPr lang="en-US" sz="1600" dirty="0" smtClean="0"/>
              <a:t>, subjective rather than objective controls, and tentatively, few rewards tied to results and the use of group rewards. Whether Chinese managers exhibited longer term orientations concerning planning and rewards could not be ascertained. However, ethnic tensions and commercial considerations mitigated the owners’ ability to control according to cultural preferences. Based upon these findings reflections on past research and suggestions for further developments are made with respect to methods, methodology, and incorporating a broader range of theories and issues, especially ethnicity, politics, and history.</a:t>
            </a:r>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2000" b="1" dirty="0" smtClean="0"/>
              <a:t>REFORMING THE INDONESIAN PUBLIC SECTOR:</a:t>
            </a:r>
            <a:br>
              <a:rPr lang="en-US" sz="2000" b="1" dirty="0" smtClean="0"/>
            </a:br>
            <a:r>
              <a:rPr lang="en-US" sz="2000" b="1" dirty="0" smtClean="0"/>
              <a:t>THE INTRODUCTION</a:t>
            </a:r>
            <a:r>
              <a:rPr lang="en-US" sz="1400" b="1" dirty="0" smtClean="0"/>
              <a:t> </a:t>
            </a:r>
            <a:r>
              <a:rPr lang="en-US" sz="2000" b="1" dirty="0" smtClean="0"/>
              <a:t>OF ACCRUAL ACCOUNTING</a:t>
            </a:r>
            <a:r>
              <a:rPr lang="en-US" sz="1600" b="1" dirty="0" smtClean="0"/>
              <a:t/>
            </a:r>
            <a:br>
              <a:rPr lang="en-US" sz="1600" b="1" dirty="0" smtClean="0"/>
            </a:br>
            <a:r>
              <a:rPr lang="en-US" sz="1400" b="1" dirty="0" smtClean="0"/>
              <a:t> by Peter Robinson and </a:t>
            </a:r>
            <a:r>
              <a:rPr lang="en-US" sz="1400" b="1" dirty="0" err="1" smtClean="0"/>
              <a:t>Harun</a:t>
            </a:r>
            <a:r>
              <a:rPr lang="en-US" sz="1400" b="1" dirty="0" smtClean="0"/>
              <a:t> </a:t>
            </a:r>
            <a:r>
              <a:rPr lang="en-US" sz="1400" dirty="0" smtClean="0"/>
              <a:t>(Accounting and Finance School of Economics and Commerce,</a:t>
            </a:r>
            <a:br>
              <a:rPr lang="en-US" sz="1400" dirty="0" smtClean="0"/>
            </a:br>
            <a:r>
              <a:rPr lang="en-US" sz="1400" dirty="0" smtClean="0"/>
              <a:t>UWA Business School, The University of Western Australia)</a:t>
            </a:r>
            <a:endParaRPr lang="en-US" sz="1400" dirty="0"/>
          </a:p>
        </p:txBody>
      </p:sp>
      <p:sp>
        <p:nvSpPr>
          <p:cNvPr id="3" name="Content Placeholder 2"/>
          <p:cNvSpPr>
            <a:spLocks noGrp="1"/>
          </p:cNvSpPr>
          <p:nvPr>
            <p:ph idx="1"/>
          </p:nvPr>
        </p:nvSpPr>
        <p:spPr>
          <a:xfrm>
            <a:off x="304800" y="1447800"/>
            <a:ext cx="8534400" cy="5181600"/>
          </a:xfrm>
          <a:solidFill>
            <a:schemeClr val="accent2">
              <a:lumMod val="40000"/>
              <a:lumOff val="60000"/>
            </a:schemeClr>
          </a:solidFill>
        </p:spPr>
        <p:txBody>
          <a:bodyPr>
            <a:noAutofit/>
          </a:bodyPr>
          <a:lstStyle/>
          <a:p>
            <a:pPr>
              <a:buNone/>
            </a:pPr>
            <a:r>
              <a:rPr lang="en-US" sz="1900" dirty="0" smtClean="0"/>
              <a:t>ABSTRACT from  Fourth Asia Pacific Interdisciplinary Research in Accounting conference 4 to 6 July 2004, Singapore:</a:t>
            </a:r>
            <a:endParaRPr lang="en-US" sz="1900" b="1" dirty="0" smtClean="0"/>
          </a:p>
          <a:p>
            <a:r>
              <a:rPr lang="en-US" sz="1900" dirty="0" smtClean="0"/>
              <a:t>Although Western-style accounting has been practiced in Indonesia for over 300 years and international accounting standards have been used by the private sector since the early 1970s, developments in Indonesian public sector accounting have been slow. However, following President </a:t>
            </a:r>
            <a:r>
              <a:rPr lang="en-US" sz="1900" dirty="0" err="1" smtClean="0"/>
              <a:t>Soeharto’s</a:t>
            </a:r>
            <a:r>
              <a:rPr lang="en-US" sz="1900" dirty="0" smtClean="0"/>
              <a:t> resignation in 1998, significant changes within the political, economic and social institutions of Indonesia have strengthened the demand for greater public sector accountability. Along with a policy of </a:t>
            </a:r>
            <a:r>
              <a:rPr lang="en-US" sz="1900" dirty="0" err="1" smtClean="0"/>
              <a:t>decentralising</a:t>
            </a:r>
            <a:r>
              <a:rPr lang="en-US" sz="1900" dirty="0" smtClean="0"/>
              <a:t> the institutions of government, accrual accounting has been introduced to promote the accountability of government. </a:t>
            </a:r>
            <a:r>
              <a:rPr lang="en-US" sz="1900" dirty="0" err="1" smtClean="0"/>
              <a:t>Luder’s</a:t>
            </a:r>
            <a:r>
              <a:rPr lang="en-US" sz="1900" dirty="0" smtClean="0"/>
              <a:t> contingency model (1992) is employed to demonstrate how the Indonesian economic crisis, pro-democratic movement and international pressures for the reform of the Indonesian public sector stimulated the adoption of accrual accounting. However, the adoption of accrual accounting has been confronted by significant implementation barriers that, in turn, threaten the political, economic and social stability intended to be achieved through the policy of </a:t>
            </a:r>
            <a:r>
              <a:rPr lang="en-US" sz="1900" dirty="0" err="1" smtClean="0"/>
              <a:t>decentralised</a:t>
            </a:r>
            <a:r>
              <a:rPr lang="en-US" sz="1900" dirty="0" smtClean="0"/>
              <a:t> government.</a:t>
            </a:r>
          </a:p>
          <a:p>
            <a:pPr>
              <a:buNone/>
            </a:pPr>
            <a:r>
              <a:rPr lang="en-US" sz="1900" dirty="0" smtClean="0"/>
              <a:t>	</a:t>
            </a:r>
            <a:endParaRPr lang="en-US" sz="19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Prolog</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Secara</a:t>
            </a:r>
            <a:r>
              <a:rPr lang="en-US" dirty="0" smtClean="0"/>
              <a:t> </a:t>
            </a:r>
            <a:r>
              <a:rPr lang="en-US" dirty="0" err="1" smtClean="0"/>
              <a:t>kelembagaan</a:t>
            </a:r>
            <a:r>
              <a:rPr lang="en-US" dirty="0" smtClean="0"/>
              <a:t> JAFEB-UB </a:t>
            </a:r>
            <a:r>
              <a:rPr lang="en-US" dirty="0" err="1" smtClean="0"/>
              <a:t>telah</a:t>
            </a:r>
            <a:r>
              <a:rPr lang="en-US" dirty="0" smtClean="0"/>
              <a:t> </a:t>
            </a:r>
            <a:r>
              <a:rPr lang="en-US" dirty="0" err="1" smtClean="0"/>
              <a:t>turut</a:t>
            </a:r>
            <a:r>
              <a:rPr lang="en-US" dirty="0" smtClean="0"/>
              <a:t> </a:t>
            </a:r>
            <a:r>
              <a:rPr lang="en-US" dirty="0" err="1" smtClean="0"/>
              <a:t>mengembangkan</a:t>
            </a:r>
            <a:r>
              <a:rPr lang="en-US" dirty="0" smtClean="0"/>
              <a:t> </a:t>
            </a:r>
            <a:r>
              <a:rPr lang="en-US" dirty="0" err="1" smtClean="0"/>
              <a:t>disiplin</a:t>
            </a:r>
            <a:r>
              <a:rPr lang="en-US" dirty="0" smtClean="0"/>
              <a:t> </a:t>
            </a:r>
            <a:r>
              <a:rPr lang="en-US" dirty="0" err="1" smtClean="0"/>
              <a:t>akuntansi</a:t>
            </a:r>
            <a:r>
              <a:rPr lang="en-US" dirty="0" smtClean="0"/>
              <a:t> </a:t>
            </a:r>
            <a:r>
              <a:rPr lang="en-US" dirty="0" err="1" smtClean="0"/>
              <a:t>dengan</a:t>
            </a:r>
            <a:r>
              <a:rPr lang="en-US" dirty="0" smtClean="0"/>
              <a:t> </a:t>
            </a:r>
            <a:r>
              <a:rPr lang="en-US" dirty="0" err="1" smtClean="0"/>
              <a:t>ragam</a:t>
            </a:r>
            <a:r>
              <a:rPr lang="en-US" dirty="0" smtClean="0"/>
              <a:t> </a:t>
            </a:r>
            <a:r>
              <a:rPr lang="en-US" dirty="0" err="1" smtClean="0"/>
              <a:t>pendekatannya</a:t>
            </a:r>
            <a:r>
              <a:rPr lang="en-US" dirty="0" smtClean="0"/>
              <a:t> (</a:t>
            </a:r>
            <a:r>
              <a:rPr lang="en-US" dirty="0" err="1" smtClean="0"/>
              <a:t>Akuntansi</a:t>
            </a:r>
            <a:r>
              <a:rPr lang="en-US" dirty="0" smtClean="0"/>
              <a:t> </a:t>
            </a:r>
            <a:r>
              <a:rPr lang="en-US" dirty="0" err="1" smtClean="0"/>
              <a:t>Multiparadigma</a:t>
            </a:r>
            <a:r>
              <a:rPr lang="en-US" dirty="0" smtClean="0"/>
              <a:t>) </a:t>
            </a:r>
            <a:r>
              <a:rPr lang="en-US" dirty="0" err="1" smtClean="0"/>
              <a:t>melalui</a:t>
            </a:r>
            <a:r>
              <a:rPr lang="en-US" dirty="0" smtClean="0"/>
              <a:t> </a:t>
            </a:r>
            <a:r>
              <a:rPr lang="en-US" dirty="0" err="1" smtClean="0"/>
              <a:t>diskusi</a:t>
            </a:r>
            <a:r>
              <a:rPr lang="en-US" dirty="0" smtClean="0"/>
              <a:t>, </a:t>
            </a:r>
            <a:r>
              <a:rPr lang="en-US" dirty="0" err="1" smtClean="0"/>
              <a:t>riset</a:t>
            </a:r>
            <a:r>
              <a:rPr lang="en-US" dirty="0" smtClean="0"/>
              <a:t> </a:t>
            </a:r>
            <a:r>
              <a:rPr lang="en-US" dirty="0" err="1" smtClean="0"/>
              <a:t>dan</a:t>
            </a:r>
            <a:r>
              <a:rPr lang="en-US" dirty="0" smtClean="0"/>
              <a:t> </a:t>
            </a:r>
            <a:r>
              <a:rPr lang="en-US" dirty="0" err="1" smtClean="0"/>
              <a:t>publikasi</a:t>
            </a:r>
            <a:r>
              <a:rPr lang="en-US" dirty="0" smtClean="0"/>
              <a:t> yang </a:t>
            </a:r>
            <a:r>
              <a:rPr lang="en-US" dirty="0" err="1" smtClean="0"/>
              <a:t>dilakukan</a:t>
            </a:r>
            <a:r>
              <a:rPr lang="en-US" dirty="0" smtClean="0"/>
              <a:t> </a:t>
            </a:r>
            <a:r>
              <a:rPr lang="en-US" dirty="0" err="1" smtClean="0"/>
              <a:t>oleh</a:t>
            </a:r>
            <a:r>
              <a:rPr lang="en-US" dirty="0" smtClean="0"/>
              <a:t> </a:t>
            </a:r>
            <a:r>
              <a:rPr lang="en-US" dirty="0" err="1" smtClean="0"/>
              <a:t>dosen</a:t>
            </a:r>
            <a:r>
              <a:rPr lang="en-US" dirty="0" smtClean="0"/>
              <a:t> </a:t>
            </a:r>
            <a:r>
              <a:rPr lang="en-US" dirty="0" err="1" smtClean="0"/>
              <a:t>dan</a:t>
            </a:r>
            <a:r>
              <a:rPr lang="en-US" dirty="0" smtClean="0"/>
              <a:t> </a:t>
            </a:r>
            <a:r>
              <a:rPr lang="en-US" dirty="0" err="1" smtClean="0"/>
              <a:t>mahasiswanya</a:t>
            </a:r>
            <a:r>
              <a:rPr lang="en-US" dirty="0" smtClean="0"/>
              <a:t> </a:t>
            </a:r>
            <a:r>
              <a:rPr lang="en-US" dirty="0" err="1" smtClean="0"/>
              <a:t>pada</a:t>
            </a:r>
            <a:r>
              <a:rPr lang="en-US" dirty="0" smtClean="0"/>
              <a:t> </a:t>
            </a:r>
            <a:r>
              <a:rPr lang="en-US" dirty="0" err="1" smtClean="0"/>
              <a:t>semua</a:t>
            </a:r>
            <a:r>
              <a:rPr lang="en-US" dirty="0" smtClean="0"/>
              <a:t> </a:t>
            </a:r>
            <a:r>
              <a:rPr lang="en-US" dirty="0" err="1" smtClean="0"/>
              <a:t>jenjang</a:t>
            </a:r>
            <a:r>
              <a:rPr lang="en-US" dirty="0" smtClean="0"/>
              <a:t> </a:t>
            </a:r>
            <a:r>
              <a:rPr lang="en-US" dirty="0" err="1" smtClean="0"/>
              <a:t>pendidikan</a:t>
            </a:r>
            <a:r>
              <a:rPr lang="en-US" dirty="0" smtClean="0"/>
              <a:t> </a:t>
            </a:r>
            <a:r>
              <a:rPr lang="en-US" dirty="0" err="1" smtClean="0"/>
              <a:t>dengan</a:t>
            </a:r>
            <a:r>
              <a:rPr lang="en-US" dirty="0" smtClean="0"/>
              <a:t> </a:t>
            </a:r>
            <a:r>
              <a:rPr lang="en-US" dirty="0" err="1" smtClean="0"/>
              <a:t>mengaitkannya</a:t>
            </a:r>
            <a:r>
              <a:rPr lang="en-US" dirty="0" smtClean="0"/>
              <a:t> </a:t>
            </a:r>
            <a:r>
              <a:rPr lang="en-US" dirty="0" err="1" smtClean="0"/>
              <a:t>pada</a:t>
            </a:r>
            <a:r>
              <a:rPr lang="en-US" dirty="0" smtClean="0"/>
              <a:t> </a:t>
            </a:r>
            <a:r>
              <a:rPr lang="en-US" dirty="0" err="1" smtClean="0"/>
              <a:t>tema-tema</a:t>
            </a:r>
            <a:r>
              <a:rPr lang="en-US" dirty="0" smtClean="0"/>
              <a:t> </a:t>
            </a:r>
            <a:r>
              <a:rPr lang="en-US" dirty="0" err="1" smtClean="0"/>
              <a:t>lokal</a:t>
            </a:r>
            <a:r>
              <a:rPr lang="en-US" dirty="0" smtClean="0"/>
              <a:t> </a:t>
            </a:r>
            <a:r>
              <a:rPr lang="en-US" dirty="0" err="1" smtClean="0"/>
              <a:t>keindonesiaan</a:t>
            </a:r>
            <a:r>
              <a:rPr lang="en-US" dirty="0" smtClean="0"/>
              <a:t>.</a:t>
            </a:r>
          </a:p>
          <a:p>
            <a:r>
              <a:rPr lang="en-US" dirty="0" err="1" smtClean="0"/>
              <a:t>Tantangannya</a:t>
            </a:r>
            <a:r>
              <a:rPr lang="en-US" dirty="0" smtClean="0"/>
              <a:t> </a:t>
            </a:r>
            <a:r>
              <a:rPr lang="en-US" dirty="0" err="1" smtClean="0"/>
              <a:t>adalah</a:t>
            </a:r>
            <a:r>
              <a:rPr lang="en-US" dirty="0" smtClean="0"/>
              <a:t> </a:t>
            </a:r>
            <a:r>
              <a:rPr lang="en-US" dirty="0" err="1" smtClean="0"/>
              <a:t>apakah</a:t>
            </a:r>
            <a:r>
              <a:rPr lang="en-US" dirty="0" smtClean="0"/>
              <a:t> </a:t>
            </a:r>
            <a:r>
              <a:rPr lang="en-US" dirty="0" err="1" smtClean="0"/>
              <a:t>pemanfaatan</a:t>
            </a:r>
            <a:r>
              <a:rPr lang="en-US" dirty="0" smtClean="0"/>
              <a:t> </a:t>
            </a:r>
            <a:r>
              <a:rPr lang="en-US" dirty="0" err="1" smtClean="0"/>
              <a:t>pendekatan</a:t>
            </a:r>
            <a:r>
              <a:rPr lang="en-US" dirty="0" smtClean="0"/>
              <a:t> </a:t>
            </a:r>
            <a:r>
              <a:rPr lang="en-US" dirty="0" err="1" smtClean="0"/>
              <a:t>multiparadigma</a:t>
            </a:r>
            <a:r>
              <a:rPr lang="en-US" dirty="0" smtClean="0"/>
              <a:t> </a:t>
            </a:r>
            <a:r>
              <a:rPr lang="en-US" dirty="0" err="1" smtClean="0"/>
              <a:t>ini</a:t>
            </a:r>
            <a:r>
              <a:rPr lang="en-US" dirty="0" smtClean="0"/>
              <a:t> </a:t>
            </a:r>
            <a:r>
              <a:rPr lang="en-US" dirty="0" err="1" smtClean="0"/>
              <a:t>hanya</a:t>
            </a:r>
            <a:r>
              <a:rPr lang="en-US" dirty="0" smtClean="0"/>
              <a:t> </a:t>
            </a:r>
            <a:r>
              <a:rPr lang="en-US" dirty="0" err="1" smtClean="0"/>
              <a:t>dapat</a:t>
            </a:r>
            <a:r>
              <a:rPr lang="en-US" dirty="0" smtClean="0"/>
              <a:t> </a:t>
            </a:r>
            <a:r>
              <a:rPr lang="en-US" dirty="0" err="1" smtClean="0"/>
              <a:t>dilakukan</a:t>
            </a:r>
            <a:r>
              <a:rPr lang="en-US" dirty="0" smtClean="0"/>
              <a:t> </a:t>
            </a:r>
            <a:r>
              <a:rPr lang="en-US" dirty="0" err="1" smtClean="0"/>
              <a:t>oleh</a:t>
            </a:r>
            <a:r>
              <a:rPr lang="en-US" dirty="0" smtClean="0"/>
              <a:t> JAFEB-UB, </a:t>
            </a:r>
            <a:r>
              <a:rPr lang="en-US" dirty="0" err="1" smtClean="0"/>
              <a:t>dan</a:t>
            </a:r>
            <a:r>
              <a:rPr lang="en-US" dirty="0" smtClean="0"/>
              <a:t> </a:t>
            </a:r>
            <a:r>
              <a:rPr lang="en-US" dirty="0" err="1" smtClean="0"/>
              <a:t>kemudian</a:t>
            </a:r>
            <a:r>
              <a:rPr lang="en-US" dirty="0" smtClean="0"/>
              <a:t> </a:t>
            </a:r>
            <a:r>
              <a:rPr lang="en-US" dirty="0" err="1" smtClean="0"/>
              <a:t>apakah</a:t>
            </a:r>
            <a:r>
              <a:rPr lang="en-US" dirty="0" smtClean="0"/>
              <a:t> </a:t>
            </a:r>
            <a:r>
              <a:rPr lang="en-US" dirty="0" err="1" smtClean="0"/>
              <a:t>kita</a:t>
            </a:r>
            <a:r>
              <a:rPr lang="en-US" dirty="0" smtClean="0"/>
              <a:t> </a:t>
            </a:r>
            <a:r>
              <a:rPr lang="en-US" dirty="0" err="1" smtClean="0"/>
              <a:t>mempunyai</a:t>
            </a:r>
            <a:r>
              <a:rPr lang="en-US" dirty="0" smtClean="0"/>
              <a:t> </a:t>
            </a:r>
            <a:r>
              <a:rPr lang="en-US" dirty="0" err="1" smtClean="0"/>
              <a:t>keyakinan</a:t>
            </a:r>
            <a:r>
              <a:rPr lang="en-US" dirty="0" smtClean="0"/>
              <a:t> </a:t>
            </a:r>
            <a:r>
              <a:rPr lang="en-US" dirty="0" err="1" smtClean="0"/>
              <a:t>bahwa</a:t>
            </a:r>
            <a:r>
              <a:rPr lang="en-US" dirty="0" smtClean="0"/>
              <a:t> </a:t>
            </a:r>
            <a:r>
              <a:rPr lang="en-US" dirty="0" err="1" smtClean="0"/>
              <a:t>nilai-nilai</a:t>
            </a:r>
            <a:r>
              <a:rPr lang="en-US" dirty="0" smtClean="0"/>
              <a:t> </a:t>
            </a:r>
            <a:r>
              <a:rPr lang="en-US" dirty="0" err="1" smtClean="0"/>
              <a:t>keindonesiaan</a:t>
            </a:r>
            <a:r>
              <a:rPr lang="en-US" dirty="0" smtClean="0"/>
              <a:t> </a:t>
            </a:r>
            <a:r>
              <a:rPr lang="en-US" dirty="0" err="1" smtClean="0"/>
              <a:t>dapat</a:t>
            </a:r>
            <a:r>
              <a:rPr lang="en-US" dirty="0" smtClean="0"/>
              <a:t> </a:t>
            </a:r>
            <a:r>
              <a:rPr lang="en-US" dirty="0" err="1" smtClean="0"/>
              <a:t>mendasari</a:t>
            </a:r>
            <a:r>
              <a:rPr lang="en-US" dirty="0" smtClean="0"/>
              <a:t> </a:t>
            </a:r>
            <a:r>
              <a:rPr lang="en-US" dirty="0" err="1" smtClean="0"/>
              <a:t>pengembangan</a:t>
            </a:r>
            <a:r>
              <a:rPr lang="en-US" dirty="0" smtClean="0"/>
              <a:t> </a:t>
            </a:r>
            <a:r>
              <a:rPr lang="en-US" dirty="0" err="1" smtClean="0"/>
              <a:t>disiplin</a:t>
            </a:r>
            <a:r>
              <a:rPr lang="en-US" dirty="0" smtClean="0"/>
              <a:t> </a:t>
            </a:r>
            <a:r>
              <a:rPr lang="en-US" dirty="0" err="1" smtClean="0"/>
              <a:t>akuntansi</a:t>
            </a:r>
            <a:r>
              <a:rPr lang="en-US" dirty="0" smtClean="0"/>
              <a:t>?</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AFC8DFB-D6F7-4C14-AB89-3BABEF7E824A}" type="slidenum">
              <a:rPr lang="en-US"/>
              <a:pPr/>
              <a:t>20</a:t>
            </a:fld>
            <a:endParaRPr lang="en-US"/>
          </a:p>
        </p:txBody>
      </p:sp>
      <p:sp>
        <p:nvSpPr>
          <p:cNvPr id="14338" name="Rectangle 2"/>
          <p:cNvSpPr>
            <a:spLocks noGrp="1" noChangeArrowheads="1"/>
          </p:cNvSpPr>
          <p:nvPr>
            <p:ph type="title"/>
          </p:nvPr>
        </p:nvSpPr>
        <p:spPr/>
        <p:txBody>
          <a:bodyPr/>
          <a:lstStyle/>
          <a:p>
            <a:pPr algn="l"/>
            <a:r>
              <a:rPr lang="en-US" dirty="0" smtClean="0">
                <a:solidFill>
                  <a:srgbClr val="002060"/>
                </a:solidFill>
              </a:rPr>
              <a:t>II. FOKUS RISET</a:t>
            </a:r>
            <a:endParaRPr lang="en-US" dirty="0">
              <a:solidFill>
                <a:srgbClr val="002060"/>
              </a:solidFill>
            </a:endParaRPr>
          </a:p>
        </p:txBody>
      </p:sp>
      <p:sp>
        <p:nvSpPr>
          <p:cNvPr id="14339" name="Rectangle 3"/>
          <p:cNvSpPr>
            <a:spLocks noGrp="1" noChangeArrowheads="1"/>
          </p:cNvSpPr>
          <p:nvPr>
            <p:ph type="body" idx="1"/>
          </p:nvPr>
        </p:nvSpPr>
        <p:spPr/>
        <p:txBody>
          <a:bodyPr>
            <a:normAutofit fontScale="92500" lnSpcReduction="10000"/>
          </a:bodyPr>
          <a:lstStyle/>
          <a:p>
            <a:r>
              <a:rPr lang="en-US" sz="2800" dirty="0" err="1">
                <a:solidFill>
                  <a:srgbClr val="002060"/>
                </a:solidFill>
              </a:rPr>
              <a:t>Merupakan</a:t>
            </a:r>
            <a:r>
              <a:rPr lang="en-US" sz="2800" dirty="0">
                <a:solidFill>
                  <a:srgbClr val="002060"/>
                </a:solidFill>
              </a:rPr>
              <a:t> </a:t>
            </a:r>
            <a:r>
              <a:rPr lang="en-US" sz="2800" dirty="0" err="1">
                <a:solidFill>
                  <a:srgbClr val="002060"/>
                </a:solidFill>
              </a:rPr>
              <a:t>orientasi</a:t>
            </a:r>
            <a:r>
              <a:rPr lang="en-US" sz="2800" dirty="0">
                <a:solidFill>
                  <a:srgbClr val="002060"/>
                </a:solidFill>
              </a:rPr>
              <a:t> </a:t>
            </a:r>
            <a:r>
              <a:rPr lang="en-US" sz="2800" dirty="0" err="1">
                <a:solidFill>
                  <a:srgbClr val="002060"/>
                </a:solidFill>
              </a:rPr>
              <a:t>khusus</a:t>
            </a:r>
            <a:r>
              <a:rPr lang="en-US" sz="2800" dirty="0">
                <a:solidFill>
                  <a:srgbClr val="002060"/>
                </a:solidFill>
              </a:rPr>
              <a:t> </a:t>
            </a:r>
            <a:r>
              <a:rPr lang="en-US" sz="2800" dirty="0" err="1">
                <a:solidFill>
                  <a:srgbClr val="002060"/>
                </a:solidFill>
              </a:rPr>
              <a:t>peneliti</a:t>
            </a:r>
            <a:r>
              <a:rPr lang="en-US" sz="2800" dirty="0">
                <a:solidFill>
                  <a:srgbClr val="002060"/>
                </a:solidFill>
              </a:rPr>
              <a:t> </a:t>
            </a:r>
            <a:r>
              <a:rPr lang="en-US" sz="2800" dirty="0" err="1">
                <a:solidFill>
                  <a:srgbClr val="002060"/>
                </a:solidFill>
              </a:rPr>
              <a:t>atas</a:t>
            </a:r>
            <a:r>
              <a:rPr lang="en-US" sz="2800" dirty="0">
                <a:solidFill>
                  <a:srgbClr val="002060"/>
                </a:solidFill>
              </a:rPr>
              <a:t> </a:t>
            </a:r>
            <a:r>
              <a:rPr lang="en-US" sz="2800" dirty="0" err="1">
                <a:solidFill>
                  <a:srgbClr val="002060"/>
                </a:solidFill>
              </a:rPr>
              <a:t>kompleksitas</a:t>
            </a:r>
            <a:r>
              <a:rPr lang="en-US" sz="2800" dirty="0">
                <a:solidFill>
                  <a:srgbClr val="002060"/>
                </a:solidFill>
              </a:rPr>
              <a:t> </a:t>
            </a:r>
            <a:r>
              <a:rPr lang="en-US" sz="2800" dirty="0" err="1">
                <a:solidFill>
                  <a:srgbClr val="002060"/>
                </a:solidFill>
              </a:rPr>
              <a:t>suatu</a:t>
            </a:r>
            <a:r>
              <a:rPr lang="en-US" sz="2800" dirty="0">
                <a:solidFill>
                  <a:srgbClr val="002060"/>
                </a:solidFill>
              </a:rPr>
              <a:t> </a:t>
            </a:r>
            <a:r>
              <a:rPr lang="en-US" sz="2800" dirty="0" err="1">
                <a:solidFill>
                  <a:srgbClr val="002060"/>
                </a:solidFill>
              </a:rPr>
              <a:t>fenomena</a:t>
            </a:r>
            <a:r>
              <a:rPr lang="en-US" sz="2800" dirty="0">
                <a:solidFill>
                  <a:srgbClr val="002060"/>
                </a:solidFill>
              </a:rPr>
              <a:t> </a:t>
            </a:r>
            <a:r>
              <a:rPr lang="en-US" sz="2800" dirty="0" smtClean="0">
                <a:solidFill>
                  <a:srgbClr val="002060"/>
                </a:solidFill>
              </a:rPr>
              <a:t>(</a:t>
            </a:r>
            <a:r>
              <a:rPr lang="en-US" sz="2800" dirty="0" err="1" smtClean="0">
                <a:solidFill>
                  <a:srgbClr val="002060"/>
                </a:solidFill>
              </a:rPr>
              <a:t>akuntansi</a:t>
            </a:r>
            <a:r>
              <a:rPr lang="en-US" sz="2800" dirty="0" smtClean="0">
                <a:solidFill>
                  <a:srgbClr val="002060"/>
                </a:solidFill>
              </a:rPr>
              <a:t>) </a:t>
            </a:r>
            <a:r>
              <a:rPr lang="en-US" sz="2800" dirty="0" err="1" smtClean="0">
                <a:solidFill>
                  <a:srgbClr val="002060"/>
                </a:solidFill>
              </a:rPr>
              <a:t>atau</a:t>
            </a:r>
            <a:r>
              <a:rPr lang="en-US" sz="2800" dirty="0" smtClean="0">
                <a:solidFill>
                  <a:srgbClr val="002060"/>
                </a:solidFill>
              </a:rPr>
              <a:t> </a:t>
            </a:r>
            <a:r>
              <a:rPr lang="en-US" sz="2800" dirty="0" err="1">
                <a:solidFill>
                  <a:srgbClr val="002060"/>
                </a:solidFill>
              </a:rPr>
              <a:t>problematika</a:t>
            </a:r>
            <a:r>
              <a:rPr lang="en-US" sz="2800" dirty="0">
                <a:solidFill>
                  <a:srgbClr val="002060"/>
                </a:solidFill>
              </a:rPr>
              <a:t> </a:t>
            </a:r>
            <a:r>
              <a:rPr lang="en-US" sz="2800" dirty="0" err="1">
                <a:solidFill>
                  <a:srgbClr val="002060"/>
                </a:solidFill>
              </a:rPr>
              <a:t>kehidupan</a:t>
            </a:r>
            <a:r>
              <a:rPr lang="en-US" sz="2800" dirty="0">
                <a:solidFill>
                  <a:srgbClr val="002060"/>
                </a:solidFill>
              </a:rPr>
              <a:t> </a:t>
            </a:r>
            <a:r>
              <a:rPr lang="en-US" sz="2800" dirty="0" err="1">
                <a:solidFill>
                  <a:srgbClr val="002060"/>
                </a:solidFill>
              </a:rPr>
              <a:t>manusia</a:t>
            </a:r>
            <a:r>
              <a:rPr lang="en-US" sz="2800" dirty="0">
                <a:solidFill>
                  <a:srgbClr val="002060"/>
                </a:solidFill>
              </a:rPr>
              <a:t> </a:t>
            </a:r>
            <a:r>
              <a:rPr lang="en-US" sz="2800" dirty="0" smtClean="0">
                <a:solidFill>
                  <a:srgbClr val="002060"/>
                </a:solidFill>
              </a:rPr>
              <a:t>(</a:t>
            </a:r>
            <a:r>
              <a:rPr lang="en-US" sz="2800" dirty="0" err="1" smtClean="0">
                <a:solidFill>
                  <a:srgbClr val="002060"/>
                </a:solidFill>
              </a:rPr>
              <a:t>akuntan</a:t>
            </a:r>
            <a:r>
              <a:rPr lang="en-US" sz="2800" dirty="0" smtClean="0">
                <a:solidFill>
                  <a:srgbClr val="002060"/>
                </a:solidFill>
              </a:rPr>
              <a:t>) yang </a:t>
            </a:r>
            <a:r>
              <a:rPr lang="en-US" sz="2800" dirty="0" err="1" smtClean="0">
                <a:solidFill>
                  <a:srgbClr val="002060"/>
                </a:solidFill>
              </a:rPr>
              <a:t>diteliti</a:t>
            </a:r>
            <a:r>
              <a:rPr lang="en-US" sz="2800" dirty="0" smtClean="0">
                <a:solidFill>
                  <a:srgbClr val="002060"/>
                </a:solidFill>
              </a:rPr>
              <a:t>. </a:t>
            </a:r>
            <a:r>
              <a:rPr lang="en-US" sz="2800" dirty="0" err="1" smtClean="0">
                <a:solidFill>
                  <a:srgbClr val="002060"/>
                </a:solidFill>
              </a:rPr>
              <a:t>Ini</a:t>
            </a:r>
            <a:r>
              <a:rPr lang="en-US" sz="2800" dirty="0" smtClean="0">
                <a:solidFill>
                  <a:srgbClr val="002060"/>
                </a:solidFill>
              </a:rPr>
              <a:t> </a:t>
            </a:r>
            <a:r>
              <a:rPr lang="en-US" sz="2800" dirty="0" err="1" smtClean="0">
                <a:solidFill>
                  <a:srgbClr val="002060"/>
                </a:solidFill>
              </a:rPr>
              <a:t>harus</a:t>
            </a:r>
            <a:r>
              <a:rPr lang="en-US" sz="2800" dirty="0" smtClean="0">
                <a:solidFill>
                  <a:srgbClr val="002060"/>
                </a:solidFill>
              </a:rPr>
              <a:t> </a:t>
            </a:r>
            <a:r>
              <a:rPr lang="en-US" sz="2800" dirty="0" err="1" smtClean="0">
                <a:solidFill>
                  <a:srgbClr val="002060"/>
                </a:solidFill>
              </a:rPr>
              <a:t>disajikan</a:t>
            </a:r>
            <a:r>
              <a:rPr lang="en-US" sz="2800" dirty="0" smtClean="0">
                <a:solidFill>
                  <a:srgbClr val="002060"/>
                </a:solidFill>
              </a:rPr>
              <a:t> </a:t>
            </a:r>
            <a:r>
              <a:rPr lang="en-US" sz="2800" dirty="0" err="1" smtClean="0">
                <a:solidFill>
                  <a:srgbClr val="002060"/>
                </a:solidFill>
              </a:rPr>
              <a:t>dalam</a:t>
            </a:r>
            <a:r>
              <a:rPr lang="en-US" sz="2800" dirty="0" smtClean="0">
                <a:solidFill>
                  <a:srgbClr val="002060"/>
                </a:solidFill>
              </a:rPr>
              <a:t> proposal.</a:t>
            </a:r>
          </a:p>
          <a:p>
            <a:r>
              <a:rPr lang="en-US" sz="2800" dirty="0" err="1" smtClean="0">
                <a:solidFill>
                  <a:srgbClr val="002060"/>
                </a:solidFill>
              </a:rPr>
              <a:t>Fokus</a:t>
            </a:r>
            <a:r>
              <a:rPr lang="en-US" sz="2800" dirty="0" smtClean="0">
                <a:solidFill>
                  <a:srgbClr val="002060"/>
                </a:solidFill>
              </a:rPr>
              <a:t> </a:t>
            </a:r>
            <a:r>
              <a:rPr lang="en-US" sz="2800" dirty="0" err="1" smtClean="0">
                <a:solidFill>
                  <a:srgbClr val="002060"/>
                </a:solidFill>
              </a:rPr>
              <a:t>riset</a:t>
            </a:r>
            <a:r>
              <a:rPr lang="en-US" sz="2800" dirty="0" smtClean="0">
                <a:solidFill>
                  <a:srgbClr val="002060"/>
                </a:solidFill>
              </a:rPr>
              <a:t> </a:t>
            </a:r>
            <a:r>
              <a:rPr lang="en-US" sz="2800" dirty="0" err="1" smtClean="0">
                <a:solidFill>
                  <a:srgbClr val="002060"/>
                </a:solidFill>
              </a:rPr>
              <a:t>didapatkan</a:t>
            </a:r>
            <a:r>
              <a:rPr lang="en-US" sz="2800" dirty="0" smtClean="0">
                <a:solidFill>
                  <a:srgbClr val="002060"/>
                </a:solidFill>
              </a:rPr>
              <a:t> </a:t>
            </a:r>
            <a:r>
              <a:rPr lang="en-US" sz="2800" dirty="0" err="1" smtClean="0">
                <a:solidFill>
                  <a:srgbClr val="002060"/>
                </a:solidFill>
              </a:rPr>
              <a:t>melalui</a:t>
            </a:r>
            <a:r>
              <a:rPr lang="en-US" sz="2800" dirty="0" smtClean="0">
                <a:solidFill>
                  <a:srgbClr val="002060"/>
                </a:solidFill>
              </a:rPr>
              <a:t> (</a:t>
            </a:r>
            <a:r>
              <a:rPr lang="en-US" sz="2800" dirty="0" err="1" smtClean="0">
                <a:solidFill>
                  <a:srgbClr val="002060"/>
                </a:solidFill>
              </a:rPr>
              <a:t>atau</a:t>
            </a:r>
            <a:r>
              <a:rPr lang="en-US" sz="2800" dirty="0" smtClean="0">
                <a:solidFill>
                  <a:srgbClr val="002060"/>
                </a:solidFill>
              </a:rPr>
              <a:t> </a:t>
            </a:r>
            <a:r>
              <a:rPr lang="en-US" sz="2800" dirty="0" err="1" smtClean="0">
                <a:solidFill>
                  <a:srgbClr val="002060"/>
                </a:solidFill>
              </a:rPr>
              <a:t>didalami</a:t>
            </a:r>
            <a:r>
              <a:rPr lang="en-US" sz="2800" dirty="0" smtClean="0">
                <a:solidFill>
                  <a:srgbClr val="002060"/>
                </a:solidFill>
              </a:rPr>
              <a:t> </a:t>
            </a:r>
            <a:r>
              <a:rPr lang="en-US" sz="2800" dirty="0" err="1" smtClean="0">
                <a:solidFill>
                  <a:srgbClr val="002060"/>
                </a:solidFill>
              </a:rPr>
              <a:t>dengan</a:t>
            </a:r>
            <a:r>
              <a:rPr lang="en-US" sz="2800" dirty="0" smtClean="0">
                <a:solidFill>
                  <a:srgbClr val="002060"/>
                </a:solidFill>
              </a:rPr>
              <a:t>) </a:t>
            </a:r>
            <a:r>
              <a:rPr lang="en-US" sz="2800" dirty="0" err="1" smtClean="0">
                <a:solidFill>
                  <a:srgbClr val="002060"/>
                </a:solidFill>
              </a:rPr>
              <a:t>studi</a:t>
            </a:r>
            <a:r>
              <a:rPr lang="en-US" sz="2800" dirty="0" smtClean="0">
                <a:solidFill>
                  <a:srgbClr val="002060"/>
                </a:solidFill>
              </a:rPr>
              <a:t> </a:t>
            </a:r>
            <a:r>
              <a:rPr lang="en-US" sz="2800" dirty="0" err="1" smtClean="0">
                <a:solidFill>
                  <a:srgbClr val="002060"/>
                </a:solidFill>
              </a:rPr>
              <a:t>kepustakaan</a:t>
            </a:r>
            <a:r>
              <a:rPr lang="en-US" sz="2800" dirty="0" smtClean="0">
                <a:solidFill>
                  <a:srgbClr val="002060"/>
                </a:solidFill>
              </a:rPr>
              <a:t>.</a:t>
            </a:r>
          </a:p>
          <a:p>
            <a:endParaRPr lang="en-US" sz="2800" dirty="0">
              <a:solidFill>
                <a:srgbClr val="002060"/>
              </a:solidFill>
            </a:endParaRPr>
          </a:p>
          <a:p>
            <a:r>
              <a:rPr lang="en-US" sz="2800" dirty="0" err="1" smtClean="0">
                <a:solidFill>
                  <a:srgbClr val="002060"/>
                </a:solidFill>
              </a:rPr>
              <a:t>Belum</a:t>
            </a:r>
            <a:r>
              <a:rPr lang="en-US" sz="2800" dirty="0" smtClean="0">
                <a:solidFill>
                  <a:srgbClr val="002060"/>
                </a:solidFill>
              </a:rPr>
              <a:t> </a:t>
            </a:r>
            <a:r>
              <a:rPr lang="en-US" sz="2800" dirty="0" err="1" smtClean="0">
                <a:solidFill>
                  <a:srgbClr val="002060"/>
                </a:solidFill>
              </a:rPr>
              <a:t>merumuskan</a:t>
            </a:r>
            <a:r>
              <a:rPr lang="en-US" sz="2800" dirty="0" smtClean="0">
                <a:solidFill>
                  <a:srgbClr val="002060"/>
                </a:solidFill>
              </a:rPr>
              <a:t> </a:t>
            </a:r>
            <a:r>
              <a:rPr lang="en-US" sz="2800" dirty="0" err="1">
                <a:solidFill>
                  <a:srgbClr val="002060"/>
                </a:solidFill>
              </a:rPr>
              <a:t>masalah</a:t>
            </a:r>
            <a:r>
              <a:rPr lang="en-US" sz="2800" dirty="0">
                <a:solidFill>
                  <a:srgbClr val="002060"/>
                </a:solidFill>
              </a:rPr>
              <a:t> </a:t>
            </a:r>
            <a:r>
              <a:rPr lang="en-US" sz="2800" dirty="0" err="1">
                <a:solidFill>
                  <a:srgbClr val="002060"/>
                </a:solidFill>
              </a:rPr>
              <a:t>karena</a:t>
            </a:r>
            <a:r>
              <a:rPr lang="en-US" sz="2800" dirty="0">
                <a:solidFill>
                  <a:srgbClr val="002060"/>
                </a:solidFill>
              </a:rPr>
              <a:t> </a:t>
            </a:r>
            <a:r>
              <a:rPr lang="en-US" sz="2800" dirty="0" err="1">
                <a:solidFill>
                  <a:srgbClr val="002060"/>
                </a:solidFill>
              </a:rPr>
              <a:t>permasalahan</a:t>
            </a:r>
            <a:r>
              <a:rPr lang="en-US" sz="2800" dirty="0">
                <a:solidFill>
                  <a:srgbClr val="002060"/>
                </a:solidFill>
              </a:rPr>
              <a:t> </a:t>
            </a:r>
            <a:r>
              <a:rPr lang="en-US" sz="2800" dirty="0" err="1">
                <a:solidFill>
                  <a:srgbClr val="002060"/>
                </a:solidFill>
              </a:rPr>
              <a:t>sesungguhnya</a:t>
            </a:r>
            <a:r>
              <a:rPr lang="en-US" sz="2800" dirty="0">
                <a:solidFill>
                  <a:srgbClr val="002060"/>
                </a:solidFill>
              </a:rPr>
              <a:t> </a:t>
            </a:r>
            <a:r>
              <a:rPr lang="en-US" sz="2800" dirty="0" err="1">
                <a:solidFill>
                  <a:srgbClr val="002060"/>
                </a:solidFill>
              </a:rPr>
              <a:t>dapat</a:t>
            </a:r>
            <a:r>
              <a:rPr lang="en-US" sz="2800" dirty="0">
                <a:solidFill>
                  <a:srgbClr val="002060"/>
                </a:solidFill>
              </a:rPr>
              <a:t> </a:t>
            </a:r>
            <a:r>
              <a:rPr lang="en-US" sz="2800" dirty="0" err="1">
                <a:solidFill>
                  <a:srgbClr val="002060"/>
                </a:solidFill>
              </a:rPr>
              <a:t>ditemukan</a:t>
            </a:r>
            <a:r>
              <a:rPr lang="en-US" sz="2800" dirty="0">
                <a:solidFill>
                  <a:srgbClr val="002060"/>
                </a:solidFill>
              </a:rPr>
              <a:t> </a:t>
            </a:r>
            <a:r>
              <a:rPr lang="en-US" sz="2800" dirty="0" err="1">
                <a:solidFill>
                  <a:srgbClr val="002060"/>
                </a:solidFill>
              </a:rPr>
              <a:t>ketika</a:t>
            </a:r>
            <a:r>
              <a:rPr lang="en-US" sz="2800" dirty="0">
                <a:solidFill>
                  <a:srgbClr val="002060"/>
                </a:solidFill>
              </a:rPr>
              <a:t> </a:t>
            </a:r>
            <a:r>
              <a:rPr lang="en-US" sz="2800" dirty="0" err="1">
                <a:solidFill>
                  <a:srgbClr val="002060"/>
                </a:solidFill>
              </a:rPr>
              <a:t>peneliti</a:t>
            </a:r>
            <a:r>
              <a:rPr lang="en-US" sz="2800" dirty="0">
                <a:solidFill>
                  <a:srgbClr val="002060"/>
                </a:solidFill>
              </a:rPr>
              <a:t> </a:t>
            </a:r>
            <a:r>
              <a:rPr lang="en-US" sz="2800" dirty="0" err="1">
                <a:solidFill>
                  <a:srgbClr val="002060"/>
                </a:solidFill>
              </a:rPr>
              <a:t>sudah</a:t>
            </a:r>
            <a:r>
              <a:rPr lang="en-US" sz="2800" dirty="0">
                <a:solidFill>
                  <a:srgbClr val="002060"/>
                </a:solidFill>
              </a:rPr>
              <a:t> </a:t>
            </a:r>
            <a:r>
              <a:rPr lang="en-US" sz="2800" dirty="0" err="1">
                <a:solidFill>
                  <a:srgbClr val="002060"/>
                </a:solidFill>
              </a:rPr>
              <a:t>memasuki</a:t>
            </a:r>
            <a:r>
              <a:rPr lang="en-US" sz="2800" dirty="0">
                <a:solidFill>
                  <a:srgbClr val="002060"/>
                </a:solidFill>
              </a:rPr>
              <a:t> </a:t>
            </a:r>
            <a:r>
              <a:rPr lang="en-US" sz="2800" dirty="0" err="1">
                <a:solidFill>
                  <a:srgbClr val="002060"/>
                </a:solidFill>
              </a:rPr>
              <a:t>lapangan</a:t>
            </a:r>
            <a:r>
              <a:rPr lang="en-US" sz="2800" dirty="0">
                <a:solidFill>
                  <a:srgbClr val="002060"/>
                </a:solidFill>
              </a:rPr>
              <a:t> </a:t>
            </a:r>
            <a:r>
              <a:rPr lang="en-US" sz="2800" dirty="0" err="1">
                <a:solidFill>
                  <a:srgbClr val="002060"/>
                </a:solidFill>
              </a:rPr>
              <a:t>dan</a:t>
            </a:r>
            <a:r>
              <a:rPr lang="en-US" sz="2800" dirty="0">
                <a:solidFill>
                  <a:srgbClr val="002060"/>
                </a:solidFill>
              </a:rPr>
              <a:t> </a:t>
            </a:r>
            <a:r>
              <a:rPr lang="en-US" sz="2800" dirty="0" err="1">
                <a:solidFill>
                  <a:srgbClr val="002060"/>
                </a:solidFill>
              </a:rPr>
              <a:t>terlibat</a:t>
            </a:r>
            <a:r>
              <a:rPr lang="en-US" sz="2800" dirty="0">
                <a:solidFill>
                  <a:srgbClr val="002060"/>
                </a:solidFill>
              </a:rPr>
              <a:t> </a:t>
            </a:r>
            <a:r>
              <a:rPr lang="en-US" sz="2800" dirty="0" err="1">
                <a:solidFill>
                  <a:srgbClr val="002060"/>
                </a:solidFill>
              </a:rPr>
              <a:t>di</a:t>
            </a:r>
            <a:r>
              <a:rPr lang="en-US" sz="2800" dirty="0">
                <a:solidFill>
                  <a:srgbClr val="002060"/>
                </a:solidFill>
              </a:rPr>
              <a:t> </a:t>
            </a:r>
            <a:r>
              <a:rPr lang="en-US" sz="2800" dirty="0" err="1">
                <a:solidFill>
                  <a:srgbClr val="002060"/>
                </a:solidFill>
              </a:rPr>
              <a:t>dalam</a:t>
            </a:r>
            <a:r>
              <a:rPr lang="en-US" sz="2800" dirty="0">
                <a:solidFill>
                  <a:srgbClr val="002060"/>
                </a:solidFill>
              </a:rPr>
              <a:t> </a:t>
            </a:r>
            <a:r>
              <a:rPr lang="en-US" sz="2800" dirty="0" err="1">
                <a:solidFill>
                  <a:srgbClr val="002060"/>
                </a:solidFill>
              </a:rPr>
              <a:t>komunitas</a:t>
            </a:r>
            <a:r>
              <a:rPr lang="en-US" sz="2800" dirty="0">
                <a:solidFill>
                  <a:srgbClr val="002060"/>
                </a:solidFill>
              </a:rPr>
              <a:t> </a:t>
            </a:r>
            <a:r>
              <a:rPr lang="en-US" sz="2800" dirty="0" err="1">
                <a:solidFill>
                  <a:srgbClr val="002060"/>
                </a:solidFill>
              </a:rPr>
              <a:t>sosial</a:t>
            </a:r>
            <a:r>
              <a:rPr lang="en-US" sz="2800" dirty="0">
                <a:solidFill>
                  <a:srgbClr val="002060"/>
                </a:solidFill>
              </a:rPr>
              <a:t> yang </a:t>
            </a:r>
            <a:r>
              <a:rPr lang="en-US" sz="2800" dirty="0" err="1" smtClean="0">
                <a:solidFill>
                  <a:srgbClr val="002060"/>
                </a:solidFill>
              </a:rPr>
              <a:t>diteliti</a:t>
            </a:r>
            <a:r>
              <a:rPr lang="en-US" sz="2800" dirty="0" smtClean="0">
                <a:solidFill>
                  <a:srgbClr val="002060"/>
                </a:solidFill>
              </a:rPr>
              <a:t>. </a:t>
            </a:r>
            <a:r>
              <a:rPr lang="en-US" sz="2800" dirty="0" err="1" smtClean="0">
                <a:solidFill>
                  <a:srgbClr val="002060"/>
                </a:solidFill>
              </a:rPr>
              <a:t>Ini</a:t>
            </a:r>
            <a:r>
              <a:rPr lang="en-US" sz="2800" dirty="0" smtClean="0">
                <a:solidFill>
                  <a:srgbClr val="002060"/>
                </a:solidFill>
              </a:rPr>
              <a:t> </a:t>
            </a:r>
            <a:r>
              <a:rPr lang="en-US" sz="2800" dirty="0" err="1" smtClean="0">
                <a:solidFill>
                  <a:srgbClr val="002060"/>
                </a:solidFill>
              </a:rPr>
              <a:t>disajikan</a:t>
            </a:r>
            <a:r>
              <a:rPr lang="en-US" sz="2800" dirty="0" smtClean="0">
                <a:solidFill>
                  <a:srgbClr val="002060"/>
                </a:solidFill>
              </a:rPr>
              <a:t> </a:t>
            </a:r>
            <a:r>
              <a:rPr lang="en-US" sz="2800" dirty="0" err="1" smtClean="0">
                <a:solidFill>
                  <a:srgbClr val="002060"/>
                </a:solidFill>
              </a:rPr>
              <a:t>dalam</a:t>
            </a:r>
            <a:r>
              <a:rPr lang="en-US" sz="2800" dirty="0" smtClean="0">
                <a:solidFill>
                  <a:srgbClr val="002060"/>
                </a:solidFill>
              </a:rPr>
              <a:t> </a:t>
            </a:r>
            <a:r>
              <a:rPr lang="en-US" sz="2800" dirty="0" err="1" smtClean="0">
                <a:solidFill>
                  <a:srgbClr val="002060"/>
                </a:solidFill>
              </a:rPr>
              <a:t>laporan</a:t>
            </a:r>
            <a:r>
              <a:rPr lang="en-US" sz="2800" dirty="0" smtClean="0">
                <a:solidFill>
                  <a:srgbClr val="002060"/>
                </a:solidFill>
              </a:rPr>
              <a:t> </a:t>
            </a:r>
            <a:r>
              <a:rPr lang="en-US" sz="2800" dirty="0" err="1" smtClean="0">
                <a:solidFill>
                  <a:srgbClr val="002060"/>
                </a:solidFill>
              </a:rPr>
              <a:t>penelitian</a:t>
            </a:r>
            <a:r>
              <a:rPr lang="en-US" sz="2800" dirty="0" smtClean="0">
                <a:solidFill>
                  <a:srgbClr val="002060"/>
                </a:solidFill>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Contoh</a:t>
            </a:r>
            <a:r>
              <a:rPr lang="en-US" dirty="0" smtClean="0"/>
              <a:t> </a:t>
            </a:r>
            <a:r>
              <a:rPr lang="en-US" dirty="0" err="1" smtClean="0"/>
              <a:t>Fokus</a:t>
            </a:r>
            <a:r>
              <a:rPr lang="en-US" dirty="0" smtClean="0"/>
              <a:t> </a:t>
            </a:r>
            <a:r>
              <a:rPr lang="en-US" dirty="0" err="1" smtClean="0"/>
              <a:t>Riset</a:t>
            </a:r>
            <a:r>
              <a:rPr lang="en-US" dirty="0" smtClean="0"/>
              <a:t> </a:t>
            </a:r>
            <a:endParaRPr lang="en-US" dirty="0"/>
          </a:p>
        </p:txBody>
      </p:sp>
      <p:sp>
        <p:nvSpPr>
          <p:cNvPr id="3" name="Content Placeholder 2"/>
          <p:cNvSpPr>
            <a:spLocks noGrp="1"/>
          </p:cNvSpPr>
          <p:nvPr>
            <p:ph idx="1"/>
          </p:nvPr>
        </p:nvSpPr>
        <p:spPr/>
        <p:txBody>
          <a:bodyPr/>
          <a:lstStyle/>
          <a:p>
            <a:r>
              <a:rPr lang="en-US" dirty="0" err="1" smtClean="0"/>
              <a:t>Upaya</a:t>
            </a:r>
            <a:r>
              <a:rPr lang="en-US" dirty="0" smtClean="0"/>
              <a:t> </a:t>
            </a:r>
            <a:r>
              <a:rPr lang="en-US" dirty="0" err="1" smtClean="0"/>
              <a:t>mendapatkan</a:t>
            </a:r>
            <a:r>
              <a:rPr lang="en-US" dirty="0" smtClean="0"/>
              <a:t> </a:t>
            </a:r>
            <a:r>
              <a:rPr lang="en-US" dirty="0" err="1" smtClean="0"/>
              <a:t>pemahaman</a:t>
            </a:r>
            <a:r>
              <a:rPr lang="en-US" dirty="0" smtClean="0"/>
              <a:t> </a:t>
            </a:r>
            <a:r>
              <a:rPr lang="en-US" dirty="0" err="1" smtClean="0"/>
              <a:t>praktik</a:t>
            </a:r>
            <a:r>
              <a:rPr lang="en-US" dirty="0" smtClean="0"/>
              <a:t> </a:t>
            </a:r>
            <a:r>
              <a:rPr lang="en-US" dirty="0" err="1" smtClean="0"/>
              <a:t>etika</a:t>
            </a:r>
            <a:r>
              <a:rPr lang="en-US" dirty="0" smtClean="0"/>
              <a:t> yang </a:t>
            </a:r>
            <a:r>
              <a:rPr lang="en-US" dirty="0" err="1" smtClean="0"/>
              <a:t>berlangsung</a:t>
            </a:r>
            <a:r>
              <a:rPr lang="en-US" dirty="0" smtClean="0"/>
              <a:t> </a:t>
            </a:r>
            <a:r>
              <a:rPr lang="en-US" dirty="0" err="1" smtClean="0"/>
              <a:t>di</a:t>
            </a:r>
            <a:r>
              <a:rPr lang="en-US" dirty="0" smtClean="0"/>
              <a:t> </a:t>
            </a:r>
            <a:r>
              <a:rPr lang="en-US" dirty="0" err="1" smtClean="0"/>
              <a:t>suatu</a:t>
            </a:r>
            <a:r>
              <a:rPr lang="en-US" dirty="0" smtClean="0"/>
              <a:t> </a:t>
            </a:r>
            <a:r>
              <a:rPr lang="en-US" dirty="0" err="1" smtClean="0"/>
              <a:t>kantor</a:t>
            </a:r>
            <a:r>
              <a:rPr lang="en-US" dirty="0" smtClean="0"/>
              <a:t> </a:t>
            </a:r>
            <a:r>
              <a:rPr lang="en-US" dirty="0" err="1" smtClean="0"/>
              <a:t>akuntan</a:t>
            </a:r>
            <a:r>
              <a:rPr lang="en-US" dirty="0" smtClean="0"/>
              <a:t> </a:t>
            </a:r>
            <a:r>
              <a:rPr lang="en-US" dirty="0" err="1" smtClean="0"/>
              <a:t>publik</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Contoh</a:t>
            </a:r>
            <a:r>
              <a:rPr lang="en-US" dirty="0" smtClean="0"/>
              <a:t> </a:t>
            </a:r>
            <a:r>
              <a:rPr lang="en-US" dirty="0" err="1" smtClean="0"/>
              <a:t>Rumusan</a:t>
            </a:r>
            <a:r>
              <a:rPr lang="en-US" dirty="0" smtClean="0"/>
              <a:t> </a:t>
            </a:r>
            <a:r>
              <a:rPr lang="en-US" dirty="0" err="1" smtClean="0"/>
              <a:t>Masalah</a:t>
            </a:r>
            <a:endParaRPr lang="en-US" dirty="0"/>
          </a:p>
        </p:txBody>
      </p:sp>
      <p:sp>
        <p:nvSpPr>
          <p:cNvPr id="3" name="Content Placeholder 2"/>
          <p:cNvSpPr>
            <a:spLocks noGrp="1"/>
          </p:cNvSpPr>
          <p:nvPr>
            <p:ph idx="1"/>
          </p:nvPr>
        </p:nvSpPr>
        <p:spPr/>
        <p:txBody>
          <a:bodyPr/>
          <a:lstStyle/>
          <a:p>
            <a:r>
              <a:rPr lang="en-US" dirty="0" err="1" smtClean="0"/>
              <a:t>Bagaimanakah</a:t>
            </a:r>
            <a:r>
              <a:rPr lang="en-US" dirty="0" smtClean="0"/>
              <a:t> </a:t>
            </a:r>
            <a:r>
              <a:rPr lang="en-US" dirty="0" err="1" smtClean="0"/>
              <a:t>etika</a:t>
            </a:r>
            <a:r>
              <a:rPr lang="en-US" dirty="0" smtClean="0"/>
              <a:t> </a:t>
            </a:r>
            <a:r>
              <a:rPr lang="en-US" dirty="0" err="1" smtClean="0"/>
              <a:t>dikonsepsualisasikan</a:t>
            </a:r>
            <a:r>
              <a:rPr lang="en-US" dirty="0" smtClean="0"/>
              <a:t> </a:t>
            </a:r>
            <a:r>
              <a:rPr lang="en-US" dirty="0" err="1" smtClean="0"/>
              <a:t>dan</a:t>
            </a:r>
            <a:r>
              <a:rPr lang="en-US" dirty="0" smtClean="0"/>
              <a:t> </a:t>
            </a:r>
            <a:r>
              <a:rPr lang="en-US" dirty="0" err="1" smtClean="0"/>
              <a:t>dipraktikkan</a:t>
            </a:r>
            <a:r>
              <a:rPr lang="en-US" dirty="0" smtClean="0"/>
              <a:t> </a:t>
            </a:r>
            <a:r>
              <a:rPr lang="en-US" dirty="0" err="1" smtClean="0"/>
              <a:t>oleh</a:t>
            </a:r>
            <a:r>
              <a:rPr lang="en-US" dirty="0" smtClean="0"/>
              <a:t> </a:t>
            </a:r>
            <a:r>
              <a:rPr lang="en-US" dirty="0" err="1" smtClean="0"/>
              <a:t>akuntan</a:t>
            </a:r>
            <a:r>
              <a:rPr lang="en-US" dirty="0" smtClean="0"/>
              <a:t>?</a:t>
            </a:r>
          </a:p>
          <a:p>
            <a:r>
              <a:rPr lang="en-US" dirty="0" err="1" smtClean="0"/>
              <a:t>Bagaimanakah</a:t>
            </a:r>
            <a:r>
              <a:rPr lang="en-US" dirty="0" smtClean="0"/>
              <a:t> </a:t>
            </a:r>
            <a:r>
              <a:rPr lang="en-US" dirty="0" err="1" smtClean="0"/>
              <a:t>interaksi</a:t>
            </a:r>
            <a:r>
              <a:rPr lang="en-US" dirty="0" smtClean="0"/>
              <a:t> </a:t>
            </a:r>
            <a:r>
              <a:rPr lang="en-US" dirty="0" err="1" smtClean="0"/>
              <a:t>berlangsung</a:t>
            </a:r>
            <a:r>
              <a:rPr lang="en-US" dirty="0" smtClean="0"/>
              <a:t> </a:t>
            </a:r>
            <a:r>
              <a:rPr lang="en-US" dirty="0" err="1" smtClean="0"/>
              <a:t>antara</a:t>
            </a:r>
            <a:r>
              <a:rPr lang="en-US" dirty="0" smtClean="0"/>
              <a:t> </a:t>
            </a:r>
            <a:r>
              <a:rPr lang="en-US" dirty="0" err="1" smtClean="0"/>
              <a:t>individu</a:t>
            </a:r>
            <a:r>
              <a:rPr lang="en-US" dirty="0" smtClean="0"/>
              <a:t> </a:t>
            </a:r>
            <a:r>
              <a:rPr lang="en-US" dirty="0" err="1" smtClean="0"/>
              <a:t>dan</a:t>
            </a:r>
            <a:r>
              <a:rPr lang="en-US" dirty="0" smtClean="0"/>
              <a:t> </a:t>
            </a:r>
            <a:r>
              <a:rPr lang="en-US" dirty="0" err="1" smtClean="0"/>
              <a:t>organisasi</a:t>
            </a:r>
            <a:r>
              <a:rPr lang="en-US" dirty="0" smtClean="0"/>
              <a:t> </a:t>
            </a:r>
            <a:r>
              <a:rPr lang="en-US" dirty="0" err="1" smtClean="0"/>
              <a:t>dalam</a:t>
            </a:r>
            <a:r>
              <a:rPr lang="en-US" dirty="0" smtClean="0"/>
              <a:t> </a:t>
            </a:r>
            <a:r>
              <a:rPr lang="en-US" dirty="0" err="1" smtClean="0"/>
              <a:t>menghasilkan</a:t>
            </a:r>
            <a:r>
              <a:rPr lang="en-US" dirty="0" smtClean="0"/>
              <a:t> </a:t>
            </a:r>
            <a:r>
              <a:rPr lang="en-US" dirty="0" err="1" smtClean="0"/>
              <a:t>praktik</a:t>
            </a:r>
            <a:r>
              <a:rPr lang="en-US" dirty="0" smtClean="0"/>
              <a:t> </a:t>
            </a:r>
            <a:r>
              <a:rPr lang="en-US" dirty="0" err="1" smtClean="0"/>
              <a:t>etika</a:t>
            </a:r>
            <a:r>
              <a:rPr lang="en-US" dirty="0" smtClean="0"/>
              <a:t>?</a:t>
            </a:r>
          </a:p>
          <a:p>
            <a:r>
              <a:rPr lang="en-US" dirty="0" err="1" smtClean="0"/>
              <a:t>Bagaimanakah</a:t>
            </a:r>
            <a:r>
              <a:rPr lang="en-US" dirty="0" smtClean="0"/>
              <a:t> </a:t>
            </a:r>
            <a:r>
              <a:rPr lang="en-US" dirty="0" err="1" smtClean="0"/>
              <a:t>dimensi</a:t>
            </a:r>
            <a:r>
              <a:rPr lang="en-US" dirty="0" smtClean="0"/>
              <a:t> individual </a:t>
            </a:r>
            <a:r>
              <a:rPr lang="en-US" dirty="0" err="1" smtClean="0"/>
              <a:t>akuntan</a:t>
            </a:r>
            <a:r>
              <a:rPr lang="en-US" dirty="0" smtClean="0"/>
              <a:t> </a:t>
            </a:r>
            <a:r>
              <a:rPr lang="en-US" dirty="0" err="1" smtClean="0"/>
              <a:t>menumbuhkan</a:t>
            </a:r>
            <a:r>
              <a:rPr lang="en-US" dirty="0" smtClean="0"/>
              <a:t> </a:t>
            </a:r>
            <a:r>
              <a:rPr lang="en-US" dirty="0" err="1" smtClean="0"/>
              <a:t>suatu</a:t>
            </a:r>
            <a:r>
              <a:rPr lang="en-US" dirty="0" smtClean="0"/>
              <a:t> </a:t>
            </a:r>
            <a:r>
              <a:rPr lang="en-US" dirty="0" err="1" smtClean="0"/>
              <a:t>praksis</a:t>
            </a:r>
            <a:r>
              <a:rPr lang="en-US" dirty="0" smtClean="0"/>
              <a:t> </a:t>
            </a:r>
            <a:r>
              <a:rPr lang="en-US" dirty="0" err="1" smtClean="0"/>
              <a:t>etika</a:t>
            </a:r>
            <a:r>
              <a:rPr lang="en-US" dirty="0" smtClean="0"/>
              <a:t>?</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6F133D-D579-4E96-89BB-04D43E4A8B17}" type="slidenum">
              <a:rPr lang="en-US"/>
              <a:pPr/>
              <a:t>23</a:t>
            </a:fld>
            <a:endParaRPr lang="en-US" dirty="0"/>
          </a:p>
        </p:txBody>
      </p:sp>
      <p:sp>
        <p:nvSpPr>
          <p:cNvPr id="17410" name="Rectangle 2"/>
          <p:cNvSpPr>
            <a:spLocks noGrp="1" noChangeArrowheads="1"/>
          </p:cNvSpPr>
          <p:nvPr>
            <p:ph type="title"/>
          </p:nvPr>
        </p:nvSpPr>
        <p:spPr>
          <a:xfrm>
            <a:off x="2590800" y="609600"/>
            <a:ext cx="5867400" cy="1143000"/>
          </a:xfrm>
        </p:spPr>
        <p:txBody>
          <a:bodyPr/>
          <a:lstStyle/>
          <a:p>
            <a:r>
              <a:rPr lang="en-US" dirty="0" err="1">
                <a:solidFill>
                  <a:srgbClr val="002060"/>
                </a:solidFill>
              </a:rPr>
              <a:t>Ruang</a:t>
            </a:r>
            <a:r>
              <a:rPr lang="en-US" dirty="0">
                <a:solidFill>
                  <a:srgbClr val="002060"/>
                </a:solidFill>
              </a:rPr>
              <a:t> </a:t>
            </a:r>
            <a:r>
              <a:rPr lang="en-US" dirty="0" err="1">
                <a:solidFill>
                  <a:srgbClr val="002060"/>
                </a:solidFill>
              </a:rPr>
              <a:t>Lingkup</a:t>
            </a:r>
            <a:r>
              <a:rPr lang="en-US" dirty="0">
                <a:solidFill>
                  <a:srgbClr val="002060"/>
                </a:solidFill>
              </a:rPr>
              <a:t> </a:t>
            </a:r>
            <a:r>
              <a:rPr lang="en-US" dirty="0" err="1">
                <a:solidFill>
                  <a:srgbClr val="002060"/>
                </a:solidFill>
              </a:rPr>
              <a:t>Riset</a:t>
            </a:r>
            <a:endParaRPr lang="en-US" dirty="0">
              <a:solidFill>
                <a:srgbClr val="002060"/>
              </a:solidFill>
            </a:endParaRPr>
          </a:p>
        </p:txBody>
      </p:sp>
      <p:sp>
        <p:nvSpPr>
          <p:cNvPr id="17411" name="Rectangle 3"/>
          <p:cNvSpPr>
            <a:spLocks noGrp="1" noChangeArrowheads="1"/>
          </p:cNvSpPr>
          <p:nvPr>
            <p:ph type="body" idx="1"/>
          </p:nvPr>
        </p:nvSpPr>
        <p:spPr>
          <a:xfrm>
            <a:off x="533400" y="1981200"/>
            <a:ext cx="7924800" cy="4114800"/>
          </a:xfrm>
        </p:spPr>
        <p:txBody>
          <a:bodyPr/>
          <a:lstStyle/>
          <a:p>
            <a:pPr marL="401638" indent="-401638" defTabSz="684213">
              <a:lnSpc>
                <a:spcPct val="80000"/>
              </a:lnSpc>
            </a:pPr>
            <a:r>
              <a:rPr lang="en-US" sz="2800" dirty="0" err="1">
                <a:solidFill>
                  <a:srgbClr val="002060"/>
                </a:solidFill>
              </a:rPr>
              <a:t>Sebaiknya</a:t>
            </a:r>
            <a:r>
              <a:rPr lang="en-US" sz="2800" dirty="0">
                <a:solidFill>
                  <a:srgbClr val="002060"/>
                </a:solidFill>
              </a:rPr>
              <a:t> </a:t>
            </a:r>
            <a:r>
              <a:rPr lang="en-US" sz="2800" dirty="0" err="1">
                <a:solidFill>
                  <a:srgbClr val="002060"/>
                </a:solidFill>
              </a:rPr>
              <a:t>dibatasi</a:t>
            </a:r>
            <a:r>
              <a:rPr lang="en-US" sz="2800" dirty="0">
                <a:solidFill>
                  <a:srgbClr val="002060"/>
                </a:solidFill>
              </a:rPr>
              <a:t> </a:t>
            </a:r>
            <a:r>
              <a:rPr lang="en-US" sz="2800" dirty="0" err="1">
                <a:solidFill>
                  <a:srgbClr val="002060"/>
                </a:solidFill>
              </a:rPr>
              <a:t>pada</a:t>
            </a:r>
            <a:r>
              <a:rPr lang="en-US" sz="2800" dirty="0">
                <a:solidFill>
                  <a:srgbClr val="002060"/>
                </a:solidFill>
              </a:rPr>
              <a:t> </a:t>
            </a:r>
            <a:r>
              <a:rPr lang="en-US" sz="2800" dirty="0" err="1">
                <a:solidFill>
                  <a:srgbClr val="002060"/>
                </a:solidFill>
              </a:rPr>
              <a:t>aspek-aspek</a:t>
            </a:r>
            <a:r>
              <a:rPr lang="en-US" sz="2800" dirty="0">
                <a:solidFill>
                  <a:srgbClr val="002060"/>
                </a:solidFill>
              </a:rPr>
              <a:t> </a:t>
            </a:r>
            <a:r>
              <a:rPr lang="en-US" sz="2800" dirty="0" err="1">
                <a:solidFill>
                  <a:srgbClr val="002060"/>
                </a:solidFill>
              </a:rPr>
              <a:t>tertentu</a:t>
            </a:r>
            <a:r>
              <a:rPr lang="en-US" sz="2800" dirty="0">
                <a:solidFill>
                  <a:srgbClr val="002060"/>
                </a:solidFill>
              </a:rPr>
              <a:t> </a:t>
            </a:r>
            <a:r>
              <a:rPr lang="en-US" sz="2800" dirty="0" err="1">
                <a:solidFill>
                  <a:srgbClr val="002060"/>
                </a:solidFill>
              </a:rPr>
              <a:t>dari</a:t>
            </a:r>
            <a:r>
              <a:rPr lang="en-US" sz="2800" dirty="0">
                <a:solidFill>
                  <a:srgbClr val="002060"/>
                </a:solidFill>
              </a:rPr>
              <a:t> </a:t>
            </a:r>
            <a:r>
              <a:rPr lang="en-US" sz="2800" dirty="0" err="1">
                <a:solidFill>
                  <a:srgbClr val="002060"/>
                </a:solidFill>
              </a:rPr>
              <a:t>sebuah</a:t>
            </a:r>
            <a:r>
              <a:rPr lang="en-US" sz="2800" dirty="0">
                <a:solidFill>
                  <a:srgbClr val="002060"/>
                </a:solidFill>
              </a:rPr>
              <a:t> </a:t>
            </a:r>
            <a:r>
              <a:rPr lang="en-US" sz="2800" dirty="0" err="1">
                <a:solidFill>
                  <a:srgbClr val="002060"/>
                </a:solidFill>
              </a:rPr>
              <a:t>fenomena</a:t>
            </a:r>
            <a:r>
              <a:rPr lang="en-US" sz="2800" dirty="0">
                <a:solidFill>
                  <a:srgbClr val="002060"/>
                </a:solidFill>
              </a:rPr>
              <a:t> (</a:t>
            </a:r>
            <a:r>
              <a:rPr lang="en-US" sz="2800" dirty="0" err="1" smtClean="0">
                <a:solidFill>
                  <a:srgbClr val="002060"/>
                </a:solidFill>
              </a:rPr>
              <a:t>akuntansi</a:t>
            </a:r>
            <a:r>
              <a:rPr lang="en-US" sz="2800" dirty="0" smtClean="0">
                <a:solidFill>
                  <a:srgbClr val="002060"/>
                </a:solidFill>
              </a:rPr>
              <a:t>) </a:t>
            </a:r>
            <a:r>
              <a:rPr lang="en-US" sz="2800" dirty="0" err="1" smtClean="0">
                <a:solidFill>
                  <a:srgbClr val="002060"/>
                </a:solidFill>
              </a:rPr>
              <a:t>atau</a:t>
            </a:r>
            <a:r>
              <a:rPr lang="en-US" sz="2800" dirty="0" smtClean="0">
                <a:solidFill>
                  <a:srgbClr val="002060"/>
                </a:solidFill>
              </a:rPr>
              <a:t> </a:t>
            </a:r>
            <a:r>
              <a:rPr lang="en-US" sz="2800" dirty="0" err="1">
                <a:solidFill>
                  <a:srgbClr val="002060"/>
                </a:solidFill>
              </a:rPr>
              <a:t>kehidupan</a:t>
            </a:r>
            <a:r>
              <a:rPr lang="en-US" sz="2800" dirty="0">
                <a:solidFill>
                  <a:srgbClr val="002060"/>
                </a:solidFill>
              </a:rPr>
              <a:t> </a:t>
            </a:r>
            <a:r>
              <a:rPr lang="en-US" sz="2800" dirty="0" err="1">
                <a:solidFill>
                  <a:srgbClr val="002060"/>
                </a:solidFill>
              </a:rPr>
              <a:t>sosial</a:t>
            </a:r>
            <a:r>
              <a:rPr lang="en-US" sz="2800" dirty="0">
                <a:solidFill>
                  <a:srgbClr val="002060"/>
                </a:solidFill>
              </a:rPr>
              <a:t> </a:t>
            </a:r>
            <a:r>
              <a:rPr lang="en-US" sz="2800" dirty="0" smtClean="0">
                <a:solidFill>
                  <a:srgbClr val="002060"/>
                </a:solidFill>
              </a:rPr>
              <a:t>(</a:t>
            </a:r>
            <a:r>
              <a:rPr lang="en-US" sz="2800" dirty="0" err="1" smtClean="0">
                <a:solidFill>
                  <a:srgbClr val="002060"/>
                </a:solidFill>
              </a:rPr>
              <a:t>akuntan</a:t>
            </a:r>
            <a:r>
              <a:rPr lang="en-US" sz="2800" dirty="0" smtClean="0">
                <a:solidFill>
                  <a:srgbClr val="002060"/>
                </a:solidFill>
              </a:rPr>
              <a:t>) yang </a:t>
            </a:r>
            <a:r>
              <a:rPr lang="en-US" sz="2800" dirty="0" err="1">
                <a:solidFill>
                  <a:srgbClr val="002060"/>
                </a:solidFill>
              </a:rPr>
              <a:t>luas</a:t>
            </a:r>
            <a:endParaRPr lang="en-US" sz="2800" dirty="0">
              <a:solidFill>
                <a:srgbClr val="002060"/>
              </a:solidFill>
            </a:endParaRPr>
          </a:p>
          <a:p>
            <a:pPr marL="401638" indent="-401638" defTabSz="684213">
              <a:lnSpc>
                <a:spcPct val="80000"/>
              </a:lnSpc>
            </a:pPr>
            <a:r>
              <a:rPr lang="en-US" sz="2800" dirty="0">
                <a:solidFill>
                  <a:srgbClr val="002060"/>
                </a:solidFill>
              </a:rPr>
              <a:t>Yang </a:t>
            </a:r>
            <a:r>
              <a:rPr lang="en-US" sz="2800" dirty="0" err="1">
                <a:solidFill>
                  <a:srgbClr val="002060"/>
                </a:solidFill>
              </a:rPr>
              <a:t>perlu</a:t>
            </a:r>
            <a:r>
              <a:rPr lang="en-US" sz="2800" dirty="0">
                <a:solidFill>
                  <a:srgbClr val="002060"/>
                </a:solidFill>
              </a:rPr>
              <a:t> </a:t>
            </a:r>
            <a:r>
              <a:rPr lang="en-US" sz="2800" dirty="0" err="1">
                <a:solidFill>
                  <a:srgbClr val="002060"/>
                </a:solidFill>
              </a:rPr>
              <a:t>dipertimbangkan</a:t>
            </a:r>
            <a:r>
              <a:rPr lang="en-US" sz="2800" dirty="0">
                <a:solidFill>
                  <a:srgbClr val="002060"/>
                </a:solidFill>
              </a:rPr>
              <a:t>:</a:t>
            </a:r>
          </a:p>
          <a:p>
            <a:pPr marL="401638" indent="-401638" defTabSz="684213">
              <a:lnSpc>
                <a:spcPct val="80000"/>
              </a:lnSpc>
              <a:buFontTx/>
              <a:buNone/>
            </a:pPr>
            <a:r>
              <a:rPr lang="en-US" sz="2800" dirty="0">
                <a:solidFill>
                  <a:srgbClr val="002060"/>
                </a:solidFill>
              </a:rPr>
              <a:t>	- </a:t>
            </a:r>
            <a:r>
              <a:rPr lang="en-US" sz="2800" dirty="0" err="1">
                <a:solidFill>
                  <a:srgbClr val="002060"/>
                </a:solidFill>
              </a:rPr>
              <a:t>Maksud</a:t>
            </a:r>
            <a:r>
              <a:rPr lang="en-US" sz="2800" dirty="0">
                <a:solidFill>
                  <a:srgbClr val="002060"/>
                </a:solidFill>
              </a:rPr>
              <a:t> </a:t>
            </a:r>
            <a:r>
              <a:rPr lang="en-US" sz="2800" dirty="0" err="1">
                <a:solidFill>
                  <a:srgbClr val="002060"/>
                </a:solidFill>
              </a:rPr>
              <a:t>dan</a:t>
            </a:r>
            <a:r>
              <a:rPr lang="en-US" sz="2800" dirty="0">
                <a:solidFill>
                  <a:srgbClr val="002060"/>
                </a:solidFill>
              </a:rPr>
              <a:t> </a:t>
            </a:r>
            <a:r>
              <a:rPr lang="en-US" sz="2800" dirty="0" err="1">
                <a:solidFill>
                  <a:srgbClr val="002060"/>
                </a:solidFill>
              </a:rPr>
              <a:t>perhatian</a:t>
            </a:r>
            <a:r>
              <a:rPr lang="en-US" sz="2800" dirty="0">
                <a:solidFill>
                  <a:srgbClr val="002060"/>
                </a:solidFill>
              </a:rPr>
              <a:t> </a:t>
            </a:r>
            <a:r>
              <a:rPr lang="en-US" sz="2800" dirty="0" err="1">
                <a:solidFill>
                  <a:srgbClr val="002060"/>
                </a:solidFill>
              </a:rPr>
              <a:t>peneliti</a:t>
            </a:r>
            <a:endParaRPr lang="en-US" sz="2800" dirty="0">
              <a:solidFill>
                <a:srgbClr val="002060"/>
              </a:solidFill>
            </a:endParaRPr>
          </a:p>
          <a:p>
            <a:pPr marL="401638" indent="-401638" defTabSz="684213">
              <a:lnSpc>
                <a:spcPct val="80000"/>
              </a:lnSpc>
              <a:buFontTx/>
              <a:buNone/>
            </a:pPr>
            <a:r>
              <a:rPr lang="en-US" sz="2800" dirty="0">
                <a:solidFill>
                  <a:srgbClr val="002060"/>
                </a:solidFill>
              </a:rPr>
              <a:t>	- </a:t>
            </a:r>
            <a:r>
              <a:rPr lang="en-US" sz="2800" dirty="0" err="1">
                <a:solidFill>
                  <a:srgbClr val="002060"/>
                </a:solidFill>
              </a:rPr>
              <a:t>Bahan</a:t>
            </a:r>
            <a:r>
              <a:rPr lang="en-US" sz="2800" dirty="0">
                <a:solidFill>
                  <a:srgbClr val="002060"/>
                </a:solidFill>
              </a:rPr>
              <a:t> yang </a:t>
            </a:r>
            <a:r>
              <a:rPr lang="en-US" sz="2800" dirty="0" err="1">
                <a:solidFill>
                  <a:srgbClr val="002060"/>
                </a:solidFill>
              </a:rPr>
              <a:t>ada</a:t>
            </a:r>
            <a:r>
              <a:rPr lang="en-US" sz="2800" dirty="0">
                <a:solidFill>
                  <a:srgbClr val="002060"/>
                </a:solidFill>
              </a:rPr>
              <a:t> </a:t>
            </a:r>
            <a:r>
              <a:rPr lang="en-US" sz="2800" dirty="0" err="1">
                <a:solidFill>
                  <a:srgbClr val="002060"/>
                </a:solidFill>
              </a:rPr>
              <a:t>mengenai</a:t>
            </a:r>
            <a:r>
              <a:rPr lang="en-US" sz="2800" dirty="0">
                <a:solidFill>
                  <a:srgbClr val="002060"/>
                </a:solidFill>
              </a:rPr>
              <a:t> </a:t>
            </a:r>
            <a:r>
              <a:rPr lang="en-US" sz="2800" dirty="0" err="1">
                <a:solidFill>
                  <a:srgbClr val="002060"/>
                </a:solidFill>
              </a:rPr>
              <a:t>suatu</a:t>
            </a:r>
            <a:r>
              <a:rPr lang="en-US" sz="2800" dirty="0">
                <a:solidFill>
                  <a:srgbClr val="002060"/>
                </a:solidFill>
              </a:rPr>
              <a:t>              	</a:t>
            </a:r>
            <a:r>
              <a:rPr lang="en-US" sz="2800" dirty="0" err="1">
                <a:solidFill>
                  <a:srgbClr val="002060"/>
                </a:solidFill>
              </a:rPr>
              <a:t>masalah</a:t>
            </a:r>
            <a:r>
              <a:rPr lang="en-US" sz="2800" dirty="0">
                <a:solidFill>
                  <a:srgbClr val="002060"/>
                </a:solidFill>
              </a:rPr>
              <a:t>/</a:t>
            </a:r>
            <a:r>
              <a:rPr lang="en-US" sz="2800" dirty="0" err="1">
                <a:solidFill>
                  <a:srgbClr val="002060"/>
                </a:solidFill>
              </a:rPr>
              <a:t>fenomena</a:t>
            </a:r>
            <a:endParaRPr lang="en-US" sz="2800" dirty="0">
              <a:solidFill>
                <a:srgbClr val="002060"/>
              </a:solidFill>
            </a:endParaRPr>
          </a:p>
          <a:p>
            <a:pPr marL="401638" indent="-401638" defTabSz="684213">
              <a:lnSpc>
                <a:spcPct val="80000"/>
              </a:lnSpc>
              <a:buFontTx/>
              <a:buNone/>
            </a:pPr>
            <a:r>
              <a:rPr lang="en-US" sz="2800" dirty="0">
                <a:solidFill>
                  <a:srgbClr val="002060"/>
                </a:solidFill>
              </a:rPr>
              <a:t>	- </a:t>
            </a:r>
            <a:r>
              <a:rPr lang="en-US" sz="2800" dirty="0" err="1">
                <a:solidFill>
                  <a:srgbClr val="002060"/>
                </a:solidFill>
              </a:rPr>
              <a:t>Pengalaman</a:t>
            </a:r>
            <a:r>
              <a:rPr lang="en-US" sz="2800" dirty="0">
                <a:solidFill>
                  <a:srgbClr val="002060"/>
                </a:solidFill>
              </a:rPr>
              <a:t> </a:t>
            </a:r>
            <a:r>
              <a:rPr lang="en-US" sz="2800" dirty="0" err="1">
                <a:solidFill>
                  <a:srgbClr val="002060"/>
                </a:solidFill>
              </a:rPr>
              <a:t>riset</a:t>
            </a:r>
            <a:r>
              <a:rPr lang="en-US" sz="2800" dirty="0">
                <a:solidFill>
                  <a:srgbClr val="002060"/>
                </a:solidFill>
              </a:rPr>
              <a:t> </a:t>
            </a:r>
            <a:r>
              <a:rPr lang="en-US" sz="2800" dirty="0" err="1" smtClean="0">
                <a:solidFill>
                  <a:srgbClr val="002060"/>
                </a:solidFill>
              </a:rPr>
              <a:t>sebelumnya</a:t>
            </a:r>
            <a:endParaRPr lang="en-US" sz="2800" dirty="0" smtClean="0">
              <a:solidFill>
                <a:srgbClr val="002060"/>
              </a:solidFill>
            </a:endParaRPr>
          </a:p>
          <a:p>
            <a:pPr marL="401638" indent="-401638" defTabSz="684213">
              <a:lnSpc>
                <a:spcPct val="80000"/>
              </a:lnSpc>
              <a:buFontTx/>
              <a:buNone/>
            </a:pPr>
            <a:r>
              <a:rPr lang="en-US" sz="2800" dirty="0" smtClean="0">
                <a:solidFill>
                  <a:srgbClr val="002060"/>
                </a:solidFill>
              </a:rPr>
              <a:t>	- </a:t>
            </a:r>
            <a:r>
              <a:rPr lang="en-US" sz="2800" dirty="0" err="1" smtClean="0">
                <a:solidFill>
                  <a:srgbClr val="002060"/>
                </a:solidFill>
              </a:rPr>
              <a:t>Ketersediaan</a:t>
            </a:r>
            <a:r>
              <a:rPr lang="en-US" sz="2800" dirty="0" smtClean="0">
                <a:solidFill>
                  <a:srgbClr val="002060"/>
                </a:solidFill>
              </a:rPr>
              <a:t> </a:t>
            </a:r>
            <a:r>
              <a:rPr lang="en-US" sz="2800" dirty="0" err="1" smtClean="0">
                <a:solidFill>
                  <a:srgbClr val="002060"/>
                </a:solidFill>
              </a:rPr>
              <a:t>dana</a:t>
            </a:r>
            <a:endParaRPr lang="en-US" sz="2800" dirty="0">
              <a:solidFill>
                <a:srgbClr val="002060"/>
              </a:solidFill>
            </a:endParaRPr>
          </a:p>
          <a:p>
            <a:pPr marL="401638" indent="-401638" defTabSz="684213">
              <a:lnSpc>
                <a:spcPct val="80000"/>
              </a:lnSpc>
              <a:buFontTx/>
              <a:buNone/>
            </a:pPr>
            <a:r>
              <a:rPr lang="en-US" sz="2800" dirty="0">
                <a:solidFill>
                  <a:srgbClr val="002060"/>
                </a:solidFill>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008290D-4BD6-46F9-858B-27536277DFB9}" type="slidenum">
              <a:rPr lang="en-US"/>
              <a:pPr/>
              <a:t>24</a:t>
            </a:fld>
            <a:endParaRPr lang="en-US"/>
          </a:p>
        </p:txBody>
      </p:sp>
      <p:sp>
        <p:nvSpPr>
          <p:cNvPr id="16386" name="Rectangle 2"/>
          <p:cNvSpPr>
            <a:spLocks noGrp="1" noChangeArrowheads="1"/>
          </p:cNvSpPr>
          <p:nvPr>
            <p:ph type="title"/>
          </p:nvPr>
        </p:nvSpPr>
        <p:spPr>
          <a:xfrm>
            <a:off x="3581400" y="228600"/>
            <a:ext cx="5105400" cy="1143000"/>
          </a:xfrm>
        </p:spPr>
        <p:txBody>
          <a:bodyPr/>
          <a:lstStyle/>
          <a:p>
            <a:r>
              <a:rPr lang="en-US" dirty="0" err="1">
                <a:solidFill>
                  <a:srgbClr val="002060"/>
                </a:solidFill>
              </a:rPr>
              <a:t>Tujuan</a:t>
            </a:r>
            <a:r>
              <a:rPr lang="en-US" dirty="0">
                <a:solidFill>
                  <a:srgbClr val="002060"/>
                </a:solidFill>
              </a:rPr>
              <a:t> </a:t>
            </a:r>
            <a:r>
              <a:rPr lang="en-US" dirty="0" err="1">
                <a:solidFill>
                  <a:srgbClr val="002060"/>
                </a:solidFill>
              </a:rPr>
              <a:t>Riset</a:t>
            </a:r>
            <a:r>
              <a:rPr lang="en-US" dirty="0">
                <a:solidFill>
                  <a:srgbClr val="002060"/>
                </a:solidFill>
              </a:rPr>
              <a:t> </a:t>
            </a:r>
            <a:r>
              <a:rPr lang="en-US" sz="2800" dirty="0">
                <a:solidFill>
                  <a:srgbClr val="002060"/>
                </a:solidFill>
              </a:rPr>
              <a:t>(1)</a:t>
            </a:r>
          </a:p>
        </p:txBody>
      </p:sp>
      <p:sp>
        <p:nvSpPr>
          <p:cNvPr id="16387" name="Rectangle 3"/>
          <p:cNvSpPr>
            <a:spLocks noGrp="1" noChangeArrowheads="1"/>
          </p:cNvSpPr>
          <p:nvPr>
            <p:ph type="body" idx="1"/>
          </p:nvPr>
        </p:nvSpPr>
        <p:spPr>
          <a:xfrm>
            <a:off x="381000" y="1676400"/>
            <a:ext cx="8534400" cy="4648200"/>
          </a:xfrm>
        </p:spPr>
        <p:txBody>
          <a:bodyPr/>
          <a:lstStyle/>
          <a:p>
            <a:r>
              <a:rPr lang="en-US" sz="3600" dirty="0" err="1" smtClean="0">
                <a:solidFill>
                  <a:srgbClr val="002060"/>
                </a:solidFill>
              </a:rPr>
              <a:t>Interpretivisme</a:t>
            </a:r>
            <a:r>
              <a:rPr lang="en-US" sz="3600" dirty="0" smtClean="0">
                <a:solidFill>
                  <a:srgbClr val="002060"/>
                </a:solidFill>
              </a:rPr>
              <a:t>:</a:t>
            </a:r>
            <a:r>
              <a:rPr lang="en-US" sz="2800" dirty="0" smtClean="0">
                <a:solidFill>
                  <a:srgbClr val="002060"/>
                </a:solidFill>
              </a:rPr>
              <a:t> </a:t>
            </a:r>
            <a:r>
              <a:rPr lang="en-US" sz="2800" dirty="0" err="1" smtClean="0">
                <a:solidFill>
                  <a:srgbClr val="002060"/>
                </a:solidFill>
              </a:rPr>
              <a:t>memahami</a:t>
            </a:r>
            <a:r>
              <a:rPr lang="en-US" sz="2800" dirty="0" smtClean="0">
                <a:solidFill>
                  <a:srgbClr val="002060"/>
                </a:solidFill>
              </a:rPr>
              <a:t> </a:t>
            </a:r>
            <a:r>
              <a:rPr lang="en-US" sz="2800" dirty="0">
                <a:solidFill>
                  <a:srgbClr val="002060"/>
                </a:solidFill>
              </a:rPr>
              <a:t>(</a:t>
            </a:r>
            <a:r>
              <a:rPr lang="en-US" sz="2800" i="1" dirty="0">
                <a:solidFill>
                  <a:srgbClr val="002060"/>
                </a:solidFill>
              </a:rPr>
              <a:t>understanding/</a:t>
            </a:r>
            <a:r>
              <a:rPr lang="en-US" sz="2800" i="1" dirty="0" err="1">
                <a:solidFill>
                  <a:srgbClr val="002060"/>
                </a:solidFill>
              </a:rPr>
              <a:t>verstehen</a:t>
            </a:r>
            <a:r>
              <a:rPr lang="en-US" sz="2800" dirty="0">
                <a:solidFill>
                  <a:srgbClr val="002060"/>
                </a:solidFill>
              </a:rPr>
              <a:t>) </a:t>
            </a:r>
            <a:r>
              <a:rPr lang="en-US" sz="2800" dirty="0" err="1">
                <a:solidFill>
                  <a:srgbClr val="002060"/>
                </a:solidFill>
              </a:rPr>
              <a:t>suatu</a:t>
            </a:r>
            <a:r>
              <a:rPr lang="en-US" sz="2800" dirty="0">
                <a:solidFill>
                  <a:srgbClr val="002060"/>
                </a:solidFill>
              </a:rPr>
              <a:t> </a:t>
            </a:r>
            <a:r>
              <a:rPr lang="en-US" sz="2800" dirty="0" err="1">
                <a:solidFill>
                  <a:srgbClr val="002060"/>
                </a:solidFill>
              </a:rPr>
              <a:t>fenomena</a:t>
            </a:r>
            <a:r>
              <a:rPr lang="en-US" sz="2800" dirty="0">
                <a:solidFill>
                  <a:srgbClr val="002060"/>
                </a:solidFill>
              </a:rPr>
              <a:t> </a:t>
            </a:r>
            <a:r>
              <a:rPr lang="en-US" sz="2800" dirty="0" err="1">
                <a:solidFill>
                  <a:srgbClr val="002060"/>
                </a:solidFill>
              </a:rPr>
              <a:t>sosial</a:t>
            </a:r>
            <a:endParaRPr lang="en-US" sz="2800" dirty="0">
              <a:solidFill>
                <a:srgbClr val="002060"/>
              </a:solidFill>
            </a:endParaRPr>
          </a:p>
          <a:p>
            <a:r>
              <a:rPr lang="en-US" sz="3600" dirty="0" err="1" smtClean="0">
                <a:solidFill>
                  <a:srgbClr val="002060"/>
                </a:solidFill>
              </a:rPr>
              <a:t>Kritisisme</a:t>
            </a:r>
            <a:r>
              <a:rPr lang="en-US" sz="2800" dirty="0" smtClean="0">
                <a:solidFill>
                  <a:srgbClr val="002060"/>
                </a:solidFill>
              </a:rPr>
              <a:t>: </a:t>
            </a:r>
            <a:r>
              <a:rPr lang="en-US" sz="2800" dirty="0" err="1" smtClean="0">
                <a:solidFill>
                  <a:srgbClr val="002060"/>
                </a:solidFill>
              </a:rPr>
              <a:t>mengritik</a:t>
            </a:r>
            <a:r>
              <a:rPr lang="en-US" sz="2800" dirty="0" smtClean="0">
                <a:solidFill>
                  <a:srgbClr val="002060"/>
                </a:solidFill>
              </a:rPr>
              <a:t> </a:t>
            </a:r>
            <a:r>
              <a:rPr lang="en-US" sz="2800" dirty="0" err="1">
                <a:solidFill>
                  <a:srgbClr val="002060"/>
                </a:solidFill>
              </a:rPr>
              <a:t>suatu</a:t>
            </a:r>
            <a:r>
              <a:rPr lang="en-US" sz="2800" dirty="0">
                <a:solidFill>
                  <a:srgbClr val="002060"/>
                </a:solidFill>
              </a:rPr>
              <a:t> </a:t>
            </a:r>
            <a:r>
              <a:rPr lang="en-US" sz="2800" dirty="0" err="1">
                <a:solidFill>
                  <a:srgbClr val="002060"/>
                </a:solidFill>
              </a:rPr>
              <a:t>fenomena</a:t>
            </a:r>
            <a:r>
              <a:rPr lang="en-US" sz="2800" dirty="0">
                <a:solidFill>
                  <a:srgbClr val="002060"/>
                </a:solidFill>
              </a:rPr>
              <a:t> </a:t>
            </a:r>
            <a:r>
              <a:rPr lang="en-US" sz="2800" dirty="0" err="1">
                <a:solidFill>
                  <a:srgbClr val="002060"/>
                </a:solidFill>
              </a:rPr>
              <a:t>sosial</a:t>
            </a:r>
            <a:r>
              <a:rPr lang="en-US" sz="2800" dirty="0">
                <a:solidFill>
                  <a:srgbClr val="002060"/>
                </a:solidFill>
              </a:rPr>
              <a:t> yang </a:t>
            </a:r>
            <a:r>
              <a:rPr lang="en-US" sz="2800" dirty="0" err="1">
                <a:solidFill>
                  <a:srgbClr val="002060"/>
                </a:solidFill>
              </a:rPr>
              <a:t>dianggap</a:t>
            </a:r>
            <a:r>
              <a:rPr lang="en-US" sz="2800" dirty="0">
                <a:solidFill>
                  <a:srgbClr val="002060"/>
                </a:solidFill>
              </a:rPr>
              <a:t> </a:t>
            </a:r>
            <a:r>
              <a:rPr lang="en-US" sz="2800" dirty="0" err="1">
                <a:solidFill>
                  <a:srgbClr val="002060"/>
                </a:solidFill>
              </a:rPr>
              <a:t>mapan</a:t>
            </a:r>
            <a:endParaRPr lang="en-US" sz="2800" dirty="0">
              <a:solidFill>
                <a:srgbClr val="002060"/>
              </a:solidFill>
            </a:endParaRPr>
          </a:p>
          <a:p>
            <a:r>
              <a:rPr lang="en-US" sz="3600" dirty="0" err="1" smtClean="0">
                <a:solidFill>
                  <a:srgbClr val="002060"/>
                </a:solidFill>
              </a:rPr>
              <a:t>Posmodernisme</a:t>
            </a:r>
            <a:r>
              <a:rPr lang="en-US" sz="3600" dirty="0" smtClean="0">
                <a:solidFill>
                  <a:srgbClr val="002060"/>
                </a:solidFill>
              </a:rPr>
              <a:t>:</a:t>
            </a:r>
            <a:r>
              <a:rPr lang="en-US" sz="2800" dirty="0" smtClean="0">
                <a:solidFill>
                  <a:srgbClr val="002060"/>
                </a:solidFill>
              </a:rPr>
              <a:t> </a:t>
            </a:r>
            <a:r>
              <a:rPr lang="en-US" sz="2800" dirty="0" err="1" smtClean="0">
                <a:solidFill>
                  <a:srgbClr val="002060"/>
                </a:solidFill>
              </a:rPr>
              <a:t>mendekonstruksi</a:t>
            </a:r>
            <a:r>
              <a:rPr lang="en-US" sz="2800" dirty="0" smtClean="0">
                <a:solidFill>
                  <a:srgbClr val="002060"/>
                </a:solidFill>
              </a:rPr>
              <a:t> </a:t>
            </a:r>
            <a:r>
              <a:rPr lang="en-US" sz="2800" dirty="0" err="1">
                <a:solidFill>
                  <a:srgbClr val="002060"/>
                </a:solidFill>
              </a:rPr>
              <a:t>atau</a:t>
            </a:r>
            <a:r>
              <a:rPr lang="en-US" sz="2800" dirty="0">
                <a:solidFill>
                  <a:srgbClr val="002060"/>
                </a:solidFill>
              </a:rPr>
              <a:t> </a:t>
            </a:r>
            <a:r>
              <a:rPr lang="en-US" sz="2800" dirty="0" err="1">
                <a:solidFill>
                  <a:srgbClr val="002060"/>
                </a:solidFill>
              </a:rPr>
              <a:t>menata-ulang</a:t>
            </a:r>
            <a:r>
              <a:rPr lang="en-US" sz="2800" dirty="0">
                <a:solidFill>
                  <a:srgbClr val="002060"/>
                </a:solidFill>
              </a:rPr>
              <a:t> </a:t>
            </a:r>
            <a:r>
              <a:rPr lang="en-US" sz="2800" dirty="0" err="1">
                <a:solidFill>
                  <a:srgbClr val="002060"/>
                </a:solidFill>
              </a:rPr>
              <a:t>bangunan</a:t>
            </a:r>
            <a:r>
              <a:rPr lang="en-US" sz="2800" dirty="0">
                <a:solidFill>
                  <a:srgbClr val="002060"/>
                </a:solidFill>
              </a:rPr>
              <a:t> </a:t>
            </a:r>
            <a:r>
              <a:rPr lang="en-US" sz="2800" dirty="0" err="1">
                <a:solidFill>
                  <a:srgbClr val="002060"/>
                </a:solidFill>
              </a:rPr>
              <a:t>sosial</a:t>
            </a:r>
            <a:r>
              <a:rPr lang="en-US" sz="2800" dirty="0">
                <a:solidFill>
                  <a:srgbClr val="002060"/>
                </a:solidFill>
              </a:rPr>
              <a:t>/</a:t>
            </a:r>
            <a:r>
              <a:rPr lang="en-US" sz="2800" dirty="0" err="1">
                <a:solidFill>
                  <a:srgbClr val="002060"/>
                </a:solidFill>
              </a:rPr>
              <a:t>budaya</a:t>
            </a:r>
            <a:r>
              <a:rPr lang="en-US" sz="2800" dirty="0">
                <a:solidFill>
                  <a:srgbClr val="002060"/>
                </a:solidFill>
              </a:rPr>
              <a:t> </a:t>
            </a:r>
            <a:r>
              <a:rPr lang="en-US" sz="2800" dirty="0" err="1">
                <a:solidFill>
                  <a:srgbClr val="002060"/>
                </a:solidFill>
              </a:rPr>
              <a:t>tertentu</a:t>
            </a:r>
            <a:r>
              <a:rPr lang="en-US" sz="2800" dirty="0">
                <a:solidFill>
                  <a:srgbClr val="002060"/>
                </a:solidFill>
              </a:rPr>
              <a:t> </a:t>
            </a:r>
          </a:p>
          <a:p>
            <a:endParaRPr lang="en-US" sz="2800" dirty="0">
              <a:solidFill>
                <a:srgbClr val="00206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680D3E9-43FE-4B55-A676-9CE514D7BF21}" type="slidenum">
              <a:rPr lang="en-US"/>
              <a:pPr/>
              <a:t>25</a:t>
            </a:fld>
            <a:endParaRPr lang="en-US"/>
          </a:p>
        </p:txBody>
      </p:sp>
      <p:sp>
        <p:nvSpPr>
          <p:cNvPr id="46095" name="Rectangle 15"/>
          <p:cNvSpPr>
            <a:spLocks noChangeArrowheads="1"/>
          </p:cNvSpPr>
          <p:nvPr/>
        </p:nvSpPr>
        <p:spPr bwMode="auto">
          <a:xfrm>
            <a:off x="3429000" y="762000"/>
            <a:ext cx="5181600" cy="1143000"/>
          </a:xfrm>
          <a:prstGeom prst="rect">
            <a:avLst/>
          </a:prstGeom>
          <a:noFill/>
          <a:ln w="9525">
            <a:noFill/>
            <a:miter lim="800000"/>
            <a:headEnd/>
            <a:tailEnd/>
          </a:ln>
          <a:effectLst/>
        </p:spPr>
        <p:txBody>
          <a:bodyPr anchor="ctr"/>
          <a:lstStyle/>
          <a:p>
            <a:pPr algn="ctr"/>
            <a:r>
              <a:rPr lang="en-US" sz="4400">
                <a:solidFill>
                  <a:srgbClr val="002060"/>
                </a:solidFill>
              </a:rPr>
              <a:t>Tujuan Riset </a:t>
            </a:r>
            <a:r>
              <a:rPr lang="en-US" sz="2800">
                <a:solidFill>
                  <a:srgbClr val="002060"/>
                </a:solidFill>
              </a:rPr>
              <a:t>(2)</a:t>
            </a:r>
          </a:p>
        </p:txBody>
      </p:sp>
      <p:sp>
        <p:nvSpPr>
          <p:cNvPr id="46096" name="Rectangle 16"/>
          <p:cNvSpPr>
            <a:spLocks noChangeArrowheads="1"/>
          </p:cNvSpPr>
          <p:nvPr/>
        </p:nvSpPr>
        <p:spPr bwMode="auto">
          <a:xfrm>
            <a:off x="838200" y="2971800"/>
            <a:ext cx="7772400" cy="3276600"/>
          </a:xfrm>
          <a:prstGeom prst="rect">
            <a:avLst/>
          </a:prstGeom>
          <a:noFill/>
          <a:ln w="9525">
            <a:noFill/>
            <a:miter lim="800000"/>
            <a:headEnd/>
            <a:tailEnd/>
          </a:ln>
          <a:effectLst/>
        </p:spPr>
        <p:txBody>
          <a:bodyPr/>
          <a:lstStyle/>
          <a:p>
            <a:pPr marL="342900" indent="-342900">
              <a:spcBef>
                <a:spcPct val="20000"/>
              </a:spcBef>
              <a:buFontTx/>
              <a:buChar char="•"/>
            </a:pPr>
            <a:r>
              <a:rPr lang="en-US" sz="3200" dirty="0" err="1">
                <a:solidFill>
                  <a:srgbClr val="002060"/>
                </a:solidFill>
              </a:rPr>
              <a:t>Perlu</a:t>
            </a:r>
            <a:r>
              <a:rPr lang="en-US" sz="3200" dirty="0">
                <a:solidFill>
                  <a:srgbClr val="002060"/>
                </a:solidFill>
              </a:rPr>
              <a:t> </a:t>
            </a:r>
            <a:r>
              <a:rPr lang="en-US" sz="3200" dirty="0" err="1">
                <a:solidFill>
                  <a:srgbClr val="002060"/>
                </a:solidFill>
              </a:rPr>
              <a:t>dinyatakan</a:t>
            </a:r>
            <a:r>
              <a:rPr lang="en-US" sz="3200" dirty="0">
                <a:solidFill>
                  <a:srgbClr val="002060"/>
                </a:solidFill>
              </a:rPr>
              <a:t> </a:t>
            </a:r>
            <a:r>
              <a:rPr lang="en-US" sz="3200" dirty="0" err="1">
                <a:solidFill>
                  <a:srgbClr val="002060"/>
                </a:solidFill>
              </a:rPr>
              <a:t>secara</a:t>
            </a:r>
            <a:r>
              <a:rPr lang="en-US" sz="3200" dirty="0">
                <a:solidFill>
                  <a:srgbClr val="002060"/>
                </a:solidFill>
              </a:rPr>
              <a:t> </a:t>
            </a:r>
            <a:r>
              <a:rPr lang="en-US" sz="3200" dirty="0" err="1">
                <a:solidFill>
                  <a:srgbClr val="002060"/>
                </a:solidFill>
              </a:rPr>
              <a:t>tegas</a:t>
            </a:r>
            <a:r>
              <a:rPr lang="en-US" sz="3200" dirty="0">
                <a:solidFill>
                  <a:srgbClr val="002060"/>
                </a:solidFill>
              </a:rPr>
              <a:t>, </a:t>
            </a:r>
            <a:r>
              <a:rPr lang="en-US" sz="3200" dirty="0" err="1">
                <a:solidFill>
                  <a:srgbClr val="002060"/>
                </a:solidFill>
              </a:rPr>
              <a:t>jelas</a:t>
            </a:r>
            <a:r>
              <a:rPr lang="en-US" sz="3200" dirty="0">
                <a:solidFill>
                  <a:srgbClr val="002060"/>
                </a:solidFill>
              </a:rPr>
              <a:t> </a:t>
            </a:r>
            <a:r>
              <a:rPr lang="en-US" sz="3200" dirty="0" err="1">
                <a:solidFill>
                  <a:srgbClr val="002060"/>
                </a:solidFill>
              </a:rPr>
              <a:t>dan</a:t>
            </a:r>
            <a:r>
              <a:rPr lang="en-US" sz="3200" dirty="0">
                <a:solidFill>
                  <a:srgbClr val="002060"/>
                </a:solidFill>
              </a:rPr>
              <a:t> </a:t>
            </a:r>
            <a:r>
              <a:rPr lang="en-US" sz="3200" dirty="0" err="1">
                <a:solidFill>
                  <a:srgbClr val="002060"/>
                </a:solidFill>
              </a:rPr>
              <a:t>eksplisit</a:t>
            </a:r>
            <a:endParaRPr lang="en-US" sz="3200" dirty="0">
              <a:solidFill>
                <a:srgbClr val="002060"/>
              </a:solidFill>
            </a:endParaRPr>
          </a:p>
          <a:p>
            <a:pPr marL="342900" indent="-342900">
              <a:spcBef>
                <a:spcPct val="20000"/>
              </a:spcBef>
              <a:buFontTx/>
              <a:buChar char="•"/>
            </a:pPr>
            <a:r>
              <a:rPr lang="en-US" sz="3200" dirty="0" err="1">
                <a:solidFill>
                  <a:srgbClr val="002060"/>
                </a:solidFill>
              </a:rPr>
              <a:t>Merupakan</a:t>
            </a:r>
            <a:r>
              <a:rPr lang="en-US" sz="3200" dirty="0">
                <a:solidFill>
                  <a:srgbClr val="002060"/>
                </a:solidFill>
              </a:rPr>
              <a:t> </a:t>
            </a:r>
            <a:r>
              <a:rPr lang="en-US" sz="3200" dirty="0" err="1">
                <a:solidFill>
                  <a:srgbClr val="002060"/>
                </a:solidFill>
              </a:rPr>
              <a:t>keterkaitan</a:t>
            </a:r>
            <a:r>
              <a:rPr lang="en-US" sz="3200" dirty="0">
                <a:solidFill>
                  <a:srgbClr val="002060"/>
                </a:solidFill>
              </a:rPr>
              <a:t> </a:t>
            </a:r>
            <a:r>
              <a:rPr lang="en-US" sz="3200" dirty="0" err="1">
                <a:solidFill>
                  <a:srgbClr val="002060"/>
                </a:solidFill>
              </a:rPr>
              <a:t>logis</a:t>
            </a:r>
            <a:r>
              <a:rPr lang="en-US" sz="3200" dirty="0">
                <a:solidFill>
                  <a:srgbClr val="002060"/>
                </a:solidFill>
              </a:rPr>
              <a:t> </a:t>
            </a:r>
            <a:r>
              <a:rPr lang="en-US" sz="3200" dirty="0" err="1">
                <a:solidFill>
                  <a:srgbClr val="002060"/>
                </a:solidFill>
              </a:rPr>
              <a:t>dengan</a:t>
            </a:r>
            <a:r>
              <a:rPr lang="en-US" sz="3200" dirty="0">
                <a:solidFill>
                  <a:srgbClr val="002060"/>
                </a:solidFill>
              </a:rPr>
              <a:t> </a:t>
            </a:r>
            <a:r>
              <a:rPr lang="en-US" sz="3200" dirty="0" err="1">
                <a:solidFill>
                  <a:srgbClr val="002060"/>
                </a:solidFill>
              </a:rPr>
              <a:t>fokus</a:t>
            </a:r>
            <a:r>
              <a:rPr lang="en-US" sz="3200" dirty="0">
                <a:solidFill>
                  <a:srgbClr val="002060"/>
                </a:solidFill>
              </a:rPr>
              <a:t> </a:t>
            </a:r>
            <a:r>
              <a:rPr lang="en-US" sz="3200" dirty="0" err="1">
                <a:solidFill>
                  <a:srgbClr val="002060"/>
                </a:solidFill>
              </a:rPr>
              <a:t>riset</a:t>
            </a:r>
            <a:r>
              <a:rPr lang="en-US" sz="3200" dirty="0">
                <a:solidFill>
                  <a:srgbClr val="002060"/>
                </a:solidFill>
              </a:rPr>
              <a:t> </a:t>
            </a:r>
            <a:r>
              <a:rPr lang="en-US" sz="3200" dirty="0" err="1">
                <a:solidFill>
                  <a:srgbClr val="002060"/>
                </a:solidFill>
              </a:rPr>
              <a:t>dan</a:t>
            </a:r>
            <a:r>
              <a:rPr lang="en-US" sz="3200" dirty="0">
                <a:solidFill>
                  <a:srgbClr val="002060"/>
                </a:solidFill>
              </a:rPr>
              <a:t> </a:t>
            </a:r>
            <a:r>
              <a:rPr lang="en-US" sz="3200" dirty="0" err="1">
                <a:solidFill>
                  <a:srgbClr val="002060"/>
                </a:solidFill>
              </a:rPr>
              <a:t>kesimpulan</a:t>
            </a:r>
            <a:r>
              <a:rPr lang="en-US" sz="3200" dirty="0">
                <a:solidFill>
                  <a:srgbClr val="002060"/>
                </a:solidFill>
              </a:rPr>
              <a:t> yang </a:t>
            </a:r>
            <a:r>
              <a:rPr lang="en-US" sz="3200" dirty="0" err="1">
                <a:solidFill>
                  <a:srgbClr val="002060"/>
                </a:solidFill>
              </a:rPr>
              <a:t>ditarik</a:t>
            </a:r>
            <a:r>
              <a:rPr lang="en-US" sz="3200" dirty="0">
                <a:solidFill>
                  <a:srgbClr val="002060"/>
                </a:solidFill>
              </a:rPr>
              <a:t> </a:t>
            </a:r>
            <a:r>
              <a:rPr lang="en-US" sz="3200" dirty="0" err="1">
                <a:solidFill>
                  <a:srgbClr val="002060"/>
                </a:solidFill>
              </a:rPr>
              <a:t>ketika</a:t>
            </a:r>
            <a:r>
              <a:rPr lang="en-US" sz="3200" dirty="0">
                <a:solidFill>
                  <a:srgbClr val="002060"/>
                </a:solidFill>
              </a:rPr>
              <a:t> </a:t>
            </a:r>
            <a:r>
              <a:rPr lang="en-US" sz="3200" dirty="0" err="1">
                <a:solidFill>
                  <a:srgbClr val="002060"/>
                </a:solidFill>
              </a:rPr>
              <a:t>riset</a:t>
            </a:r>
            <a:r>
              <a:rPr lang="en-US" sz="3200" dirty="0">
                <a:solidFill>
                  <a:srgbClr val="002060"/>
                </a:solidFill>
              </a:rPr>
              <a:t> </a:t>
            </a:r>
            <a:r>
              <a:rPr lang="en-US" sz="3200" dirty="0" err="1">
                <a:solidFill>
                  <a:srgbClr val="002060"/>
                </a:solidFill>
              </a:rPr>
              <a:t>selesai</a:t>
            </a:r>
            <a:r>
              <a:rPr lang="en-US" sz="3200" dirty="0">
                <a:solidFill>
                  <a:srgbClr val="002060"/>
                </a:solidFill>
              </a:rPr>
              <a:t> </a:t>
            </a:r>
            <a:r>
              <a:rPr lang="en-US" sz="3200" dirty="0" err="1">
                <a:solidFill>
                  <a:srgbClr val="002060"/>
                </a:solidFill>
              </a:rPr>
              <a:t>dilakukan</a:t>
            </a:r>
            <a:endParaRPr lang="en-US" sz="3200" dirty="0">
              <a:solidFill>
                <a:srgbClr val="00206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B829C427-2955-4AD4-BF3C-CDF41B565683}" type="slidenum">
              <a:rPr lang="en-US"/>
              <a:pPr/>
              <a:t>26</a:t>
            </a:fld>
            <a:endParaRPr lang="en-US"/>
          </a:p>
        </p:txBody>
      </p:sp>
      <p:sp>
        <p:nvSpPr>
          <p:cNvPr id="20483" name="Rectangle 2"/>
          <p:cNvSpPr>
            <a:spLocks noGrp="1" noChangeArrowheads="1"/>
          </p:cNvSpPr>
          <p:nvPr>
            <p:ph type="title"/>
          </p:nvPr>
        </p:nvSpPr>
        <p:spPr/>
        <p:txBody>
          <a:bodyPr/>
          <a:lstStyle/>
          <a:p>
            <a:pPr algn="r" eaLnBrk="1" hangingPunct="1"/>
            <a:r>
              <a:rPr lang="en-US" dirty="0" err="1" smtClean="0"/>
              <a:t>Peranan</a:t>
            </a:r>
            <a:r>
              <a:rPr lang="en-US" dirty="0" smtClean="0"/>
              <a:t> </a:t>
            </a:r>
            <a:r>
              <a:rPr lang="en-US" dirty="0" err="1" smtClean="0"/>
              <a:t>Teori</a:t>
            </a:r>
            <a:r>
              <a:rPr lang="en-US" dirty="0" smtClean="0"/>
              <a:t> </a:t>
            </a:r>
          </a:p>
        </p:txBody>
      </p:sp>
      <p:sp>
        <p:nvSpPr>
          <p:cNvPr id="20484" name="Rectangle 3"/>
          <p:cNvSpPr>
            <a:spLocks noGrp="1" noChangeArrowheads="1"/>
          </p:cNvSpPr>
          <p:nvPr>
            <p:ph type="body" idx="1"/>
          </p:nvPr>
        </p:nvSpPr>
        <p:spPr/>
        <p:txBody>
          <a:bodyPr/>
          <a:lstStyle/>
          <a:p>
            <a:pPr eaLnBrk="1" hangingPunct="1"/>
            <a:r>
              <a:rPr lang="en-US" sz="2800" dirty="0" err="1" smtClean="0"/>
              <a:t>Digunakan</a:t>
            </a:r>
            <a:r>
              <a:rPr lang="en-US" sz="2800" dirty="0" smtClean="0"/>
              <a:t> </a:t>
            </a:r>
            <a:r>
              <a:rPr lang="en-US" sz="2800" dirty="0" err="1" smtClean="0"/>
              <a:t>untuk</a:t>
            </a:r>
            <a:r>
              <a:rPr lang="en-US" sz="2800" dirty="0" smtClean="0"/>
              <a:t> </a:t>
            </a:r>
            <a:r>
              <a:rPr lang="en-US" sz="2800" dirty="0" err="1" smtClean="0"/>
              <a:t>membantu</a:t>
            </a:r>
            <a:r>
              <a:rPr lang="en-US" sz="2800" dirty="0" smtClean="0"/>
              <a:t> </a:t>
            </a:r>
            <a:r>
              <a:rPr lang="en-US" sz="2800" dirty="0" err="1" smtClean="0"/>
              <a:t>memahami</a:t>
            </a:r>
            <a:r>
              <a:rPr lang="en-US" sz="2800" dirty="0" smtClean="0"/>
              <a:t> </a:t>
            </a:r>
            <a:r>
              <a:rPr lang="en-US" sz="2800" dirty="0" err="1" smtClean="0"/>
              <a:t>atau</a:t>
            </a:r>
            <a:r>
              <a:rPr lang="en-US" sz="2800" dirty="0" smtClean="0"/>
              <a:t> </a:t>
            </a:r>
            <a:r>
              <a:rPr lang="en-US" sz="2800" dirty="0" err="1" smtClean="0"/>
              <a:t>menjelaskan</a:t>
            </a:r>
            <a:r>
              <a:rPr lang="en-US" sz="2800" dirty="0" smtClean="0"/>
              <a:t> </a:t>
            </a:r>
            <a:r>
              <a:rPr lang="en-US" sz="2800" dirty="0" err="1" smtClean="0"/>
              <a:t>fenomena</a:t>
            </a:r>
            <a:r>
              <a:rPr lang="en-US" sz="2800" dirty="0" smtClean="0"/>
              <a:t> </a:t>
            </a:r>
            <a:r>
              <a:rPr lang="en-US" sz="2800" dirty="0" err="1" smtClean="0"/>
              <a:t>sosial</a:t>
            </a:r>
            <a:r>
              <a:rPr lang="en-US" sz="2800" dirty="0" smtClean="0"/>
              <a:t> yang </a:t>
            </a:r>
            <a:r>
              <a:rPr lang="en-US" sz="2800" dirty="0" err="1" smtClean="0"/>
              <a:t>diteliti</a:t>
            </a:r>
            <a:endParaRPr lang="en-US" sz="2800" dirty="0" smtClean="0"/>
          </a:p>
          <a:p>
            <a:pPr eaLnBrk="1" hangingPunct="1"/>
            <a:r>
              <a:rPr lang="en-US" sz="2800" dirty="0" err="1" smtClean="0"/>
              <a:t>Bukan</a:t>
            </a:r>
            <a:r>
              <a:rPr lang="en-US" sz="2800" dirty="0" smtClean="0"/>
              <a:t> </a:t>
            </a:r>
            <a:r>
              <a:rPr lang="en-US" sz="2800" dirty="0" err="1" smtClean="0"/>
              <a:t>sebagai</a:t>
            </a:r>
            <a:r>
              <a:rPr lang="en-US" sz="2800" dirty="0" smtClean="0"/>
              <a:t> </a:t>
            </a:r>
            <a:r>
              <a:rPr lang="en-US" sz="2800" dirty="0" err="1" smtClean="0"/>
              <a:t>jawaban</a:t>
            </a:r>
            <a:r>
              <a:rPr lang="en-US" sz="2800" dirty="0" smtClean="0"/>
              <a:t> </a:t>
            </a:r>
            <a:r>
              <a:rPr lang="en-US" sz="2800" dirty="0" err="1" smtClean="0"/>
              <a:t>atas</a:t>
            </a:r>
            <a:r>
              <a:rPr lang="en-US" sz="2800" dirty="0" smtClean="0"/>
              <a:t> </a:t>
            </a:r>
            <a:r>
              <a:rPr lang="en-US" sz="2800" dirty="0" err="1" smtClean="0"/>
              <a:t>fenomena</a:t>
            </a:r>
            <a:r>
              <a:rPr lang="en-US" sz="2800" dirty="0" smtClean="0"/>
              <a:t>, </a:t>
            </a:r>
            <a:r>
              <a:rPr lang="en-US" sz="2800" dirty="0" err="1" smtClean="0"/>
              <a:t>tetapi</a:t>
            </a:r>
            <a:r>
              <a:rPr lang="en-US" sz="2800" dirty="0" smtClean="0"/>
              <a:t> </a:t>
            </a:r>
            <a:r>
              <a:rPr lang="en-US" sz="2800" dirty="0" err="1" smtClean="0"/>
              <a:t>sebagai</a:t>
            </a:r>
            <a:r>
              <a:rPr lang="en-US" sz="2800" dirty="0" smtClean="0"/>
              <a:t> </a:t>
            </a:r>
            <a:r>
              <a:rPr lang="en-US" sz="2800" dirty="0" err="1" smtClean="0"/>
              <a:t>perspektif</a:t>
            </a:r>
            <a:endParaRPr lang="en-US" sz="2800" dirty="0" smtClean="0"/>
          </a:p>
          <a:p>
            <a:pPr eaLnBrk="1" hangingPunct="1"/>
            <a:r>
              <a:rPr lang="en-US" sz="2800" dirty="0" err="1" smtClean="0"/>
              <a:t>Pemilihan</a:t>
            </a:r>
            <a:r>
              <a:rPr lang="en-US" sz="2800" dirty="0" smtClean="0"/>
              <a:t> </a:t>
            </a:r>
            <a:r>
              <a:rPr lang="en-US" sz="2800" dirty="0" err="1" smtClean="0"/>
              <a:t>dan</a:t>
            </a:r>
            <a:r>
              <a:rPr lang="en-US" sz="2800" dirty="0" smtClean="0"/>
              <a:t> </a:t>
            </a:r>
            <a:r>
              <a:rPr lang="en-US" sz="2800" dirty="0" err="1" smtClean="0"/>
              <a:t>penggunaannya</a:t>
            </a:r>
            <a:r>
              <a:rPr lang="en-US" sz="2800" dirty="0" smtClean="0"/>
              <a:t> </a:t>
            </a:r>
            <a:r>
              <a:rPr lang="en-US" sz="2800" dirty="0" err="1" smtClean="0"/>
              <a:t>harus</a:t>
            </a:r>
            <a:r>
              <a:rPr lang="en-US" sz="2800" dirty="0" smtClean="0"/>
              <a:t> </a:t>
            </a:r>
            <a:r>
              <a:rPr lang="en-US" sz="2800" dirty="0" err="1" smtClean="0"/>
              <a:t>luwes</a:t>
            </a:r>
            <a:r>
              <a:rPr lang="en-US" sz="2800" dirty="0" smtClean="0"/>
              <a:t> </a:t>
            </a:r>
            <a:r>
              <a:rPr lang="en-US" sz="2800" dirty="0" err="1" smtClean="0"/>
              <a:t>sesuai</a:t>
            </a:r>
            <a:r>
              <a:rPr lang="en-US" sz="2800" dirty="0" smtClean="0"/>
              <a:t> </a:t>
            </a:r>
            <a:r>
              <a:rPr lang="en-US" sz="2800" dirty="0" err="1" smtClean="0"/>
              <a:t>konteks</a:t>
            </a:r>
            <a:r>
              <a:rPr lang="en-US" sz="2800" dirty="0" smtClean="0"/>
              <a:t> </a:t>
            </a:r>
            <a:r>
              <a:rPr lang="en-US" sz="2800" dirty="0" err="1" smtClean="0"/>
              <a:t>lapangan</a:t>
            </a:r>
            <a:endParaRPr lang="en-US" sz="2800" dirty="0" smtClean="0"/>
          </a:p>
          <a:p>
            <a:pPr eaLnBrk="1" hangingPunct="1"/>
            <a:r>
              <a:rPr lang="en-US" sz="2800" dirty="0" err="1" smtClean="0"/>
              <a:t>Bersifat</a:t>
            </a:r>
            <a:r>
              <a:rPr lang="en-US" sz="2800" dirty="0" smtClean="0"/>
              <a:t> </a:t>
            </a:r>
            <a:r>
              <a:rPr lang="en-US" sz="2800" dirty="0" err="1" smtClean="0"/>
              <a:t>pasif</a:t>
            </a:r>
            <a:r>
              <a:rPr lang="en-US" sz="2800" dirty="0" smtClean="0"/>
              <a:t> </a:t>
            </a:r>
            <a:r>
              <a:rPr lang="en-US" sz="2800" dirty="0" err="1" smtClean="0"/>
              <a:t>dan</a:t>
            </a:r>
            <a:r>
              <a:rPr lang="en-US" sz="2800" dirty="0" smtClean="0"/>
              <a:t> </a:t>
            </a:r>
            <a:r>
              <a:rPr lang="en-US" sz="2800" dirty="0" err="1" smtClean="0"/>
              <a:t>tidak</a:t>
            </a:r>
            <a:r>
              <a:rPr lang="en-US" sz="2800" dirty="0" smtClean="0"/>
              <a:t> </a:t>
            </a:r>
            <a:r>
              <a:rPr lang="en-US" sz="2800" dirty="0" err="1" smtClean="0"/>
              <a:t>mengintervensi</a:t>
            </a:r>
            <a:r>
              <a:rPr lang="en-US" sz="2800" dirty="0" smtClean="0"/>
              <a:t> </a:t>
            </a:r>
            <a:r>
              <a:rPr lang="en-US" sz="2800" dirty="0" err="1" smtClean="0"/>
              <a:t>realitas</a:t>
            </a:r>
            <a:r>
              <a:rPr lang="en-US" sz="2800" dirty="0" smtClean="0"/>
              <a:t> </a:t>
            </a:r>
            <a:r>
              <a:rPr lang="en-US" sz="2800" dirty="0" err="1" smtClean="0"/>
              <a:t>alamiah</a:t>
            </a:r>
            <a:r>
              <a:rPr lang="en-US" sz="2800" dirty="0" smtClean="0"/>
              <a:t> </a:t>
            </a:r>
            <a:r>
              <a:rPr lang="en-US" sz="2800" dirty="0" err="1" smtClean="0"/>
              <a:t>atas</a:t>
            </a:r>
            <a:r>
              <a:rPr lang="en-US" sz="2800" dirty="0" smtClean="0"/>
              <a:t> </a:t>
            </a:r>
            <a:r>
              <a:rPr lang="en-US" sz="2800" dirty="0" err="1" smtClean="0"/>
              <a:t>fenomena</a:t>
            </a:r>
            <a:r>
              <a:rPr lang="en-US" sz="2800" dirty="0" smtClean="0"/>
              <a:t> </a:t>
            </a:r>
            <a:r>
              <a:rPr lang="en-US" sz="2800" dirty="0" err="1" smtClean="0"/>
              <a:t>sosial</a:t>
            </a:r>
            <a:r>
              <a:rPr lang="en-US" sz="2800" dirty="0" smtClean="0"/>
              <a:t> yang </a:t>
            </a:r>
            <a:r>
              <a:rPr lang="en-US" sz="2800" dirty="0" err="1" smtClean="0"/>
              <a:t>diteliti</a:t>
            </a:r>
            <a:endParaRPr lang="en-US" sz="2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Epilog</a:t>
            </a:r>
            <a:endParaRPr lang="en-US" dirty="0"/>
          </a:p>
        </p:txBody>
      </p:sp>
      <p:sp>
        <p:nvSpPr>
          <p:cNvPr id="3" name="Content Placeholder 2"/>
          <p:cNvSpPr>
            <a:spLocks noGrp="1"/>
          </p:cNvSpPr>
          <p:nvPr>
            <p:ph idx="1"/>
          </p:nvPr>
        </p:nvSpPr>
        <p:spPr>
          <a:xfrm>
            <a:off x="457200" y="1447800"/>
            <a:ext cx="8229600" cy="4678363"/>
          </a:xfrm>
        </p:spPr>
        <p:txBody>
          <a:bodyPr>
            <a:normAutofit fontScale="85000" lnSpcReduction="10000"/>
          </a:bodyPr>
          <a:lstStyle/>
          <a:p>
            <a:pPr>
              <a:buNone/>
            </a:pPr>
            <a:r>
              <a:rPr lang="en-US" dirty="0" err="1" smtClean="0"/>
              <a:t>Untuk</a:t>
            </a:r>
            <a:r>
              <a:rPr lang="en-US" dirty="0" smtClean="0"/>
              <a:t> </a:t>
            </a:r>
            <a:r>
              <a:rPr lang="en-US" dirty="0" err="1" smtClean="0"/>
              <a:t>mendalami</a:t>
            </a:r>
            <a:r>
              <a:rPr lang="en-US" dirty="0" smtClean="0"/>
              <a:t> </a:t>
            </a:r>
            <a:r>
              <a:rPr lang="en-US" dirty="0" err="1" smtClean="0"/>
              <a:t>lebih</a:t>
            </a:r>
            <a:r>
              <a:rPr lang="en-US" dirty="0" smtClean="0"/>
              <a:t> </a:t>
            </a:r>
            <a:r>
              <a:rPr lang="en-US" dirty="0" err="1" smtClean="0"/>
              <a:t>lanjut</a:t>
            </a:r>
            <a:r>
              <a:rPr lang="en-US" dirty="0" smtClean="0"/>
              <a:t> </a:t>
            </a:r>
            <a:r>
              <a:rPr lang="en-US" dirty="0" err="1" smtClean="0"/>
              <a:t>tentang</a:t>
            </a:r>
            <a:r>
              <a:rPr lang="en-US" dirty="0" smtClean="0"/>
              <a:t> </a:t>
            </a:r>
            <a:r>
              <a:rPr lang="en-US" dirty="0" err="1" smtClean="0"/>
              <a:t>tema-tema</a:t>
            </a:r>
            <a:r>
              <a:rPr lang="en-US" dirty="0" smtClean="0"/>
              <a:t> </a:t>
            </a:r>
            <a:r>
              <a:rPr lang="en-US" dirty="0" err="1" smtClean="0"/>
              <a:t>Riset</a:t>
            </a:r>
            <a:r>
              <a:rPr lang="en-US" dirty="0" smtClean="0"/>
              <a:t> </a:t>
            </a:r>
            <a:r>
              <a:rPr lang="en-US" dirty="0" err="1" smtClean="0"/>
              <a:t>Kualitatif</a:t>
            </a:r>
            <a:r>
              <a:rPr lang="en-US" dirty="0" smtClean="0"/>
              <a:t> (</a:t>
            </a:r>
            <a:r>
              <a:rPr lang="en-US" dirty="0" err="1" smtClean="0"/>
              <a:t>dalam</a:t>
            </a:r>
            <a:r>
              <a:rPr lang="en-US" dirty="0" smtClean="0"/>
              <a:t> </a:t>
            </a:r>
            <a:r>
              <a:rPr lang="en-US" dirty="0" err="1" smtClean="0"/>
              <a:t>Akuntansi</a:t>
            </a:r>
            <a:r>
              <a:rPr lang="en-US" dirty="0" smtClean="0"/>
              <a:t>) </a:t>
            </a:r>
            <a:r>
              <a:rPr lang="en-US" dirty="0" err="1" smtClean="0"/>
              <a:t>dapat</a:t>
            </a:r>
            <a:r>
              <a:rPr lang="en-US" dirty="0" smtClean="0"/>
              <a:t> </a:t>
            </a:r>
            <a:r>
              <a:rPr lang="en-US" dirty="0" err="1" smtClean="0"/>
              <a:t>mengakses</a:t>
            </a:r>
            <a:r>
              <a:rPr lang="en-US" dirty="0" smtClean="0"/>
              <a:t>:</a:t>
            </a:r>
          </a:p>
          <a:p>
            <a:r>
              <a:rPr lang="en-US" i="1" dirty="0" smtClean="0"/>
              <a:t>Journal of Accounting, Organizations and Society</a:t>
            </a:r>
          </a:p>
          <a:p>
            <a:r>
              <a:rPr lang="en-US" i="1" dirty="0" smtClean="0"/>
              <a:t>Journal of Critical Perspective on Accounting</a:t>
            </a:r>
          </a:p>
          <a:p>
            <a:r>
              <a:rPr lang="en-US" i="1" dirty="0" smtClean="0"/>
              <a:t>Accounting, Auditing and Accountability Journal</a:t>
            </a:r>
          </a:p>
          <a:p>
            <a:r>
              <a:rPr lang="en-US" sz="3800" b="1" dirty="0" err="1" smtClean="0"/>
              <a:t>Jurnal</a:t>
            </a:r>
            <a:r>
              <a:rPr lang="en-US" sz="3800" b="1" dirty="0" smtClean="0"/>
              <a:t> </a:t>
            </a:r>
            <a:r>
              <a:rPr lang="en-US" sz="3800" b="1" dirty="0" err="1" smtClean="0"/>
              <a:t>Akuntansi</a:t>
            </a:r>
            <a:r>
              <a:rPr lang="en-US" sz="3800" b="1" dirty="0" smtClean="0"/>
              <a:t> </a:t>
            </a:r>
            <a:r>
              <a:rPr lang="en-US" sz="3800" b="1" dirty="0" err="1" smtClean="0"/>
              <a:t>Multiparadigma</a:t>
            </a:r>
            <a:endParaRPr lang="en-US" sz="3800" b="1" dirty="0" smtClean="0"/>
          </a:p>
          <a:p>
            <a:r>
              <a:rPr lang="en-US" i="1" dirty="0" smtClean="0"/>
              <a:t>Sloan Management Review</a:t>
            </a:r>
          </a:p>
          <a:p>
            <a:r>
              <a:rPr lang="en-US" dirty="0" err="1" smtClean="0"/>
              <a:t>Buku-buku</a:t>
            </a:r>
            <a:r>
              <a:rPr lang="en-US" dirty="0" smtClean="0"/>
              <a:t> </a:t>
            </a:r>
            <a:r>
              <a:rPr lang="en-US" dirty="0" err="1" smtClean="0"/>
              <a:t>Riset</a:t>
            </a:r>
            <a:r>
              <a:rPr lang="en-US" dirty="0" smtClean="0"/>
              <a:t> </a:t>
            </a:r>
            <a:r>
              <a:rPr lang="en-US" dirty="0" err="1" smtClean="0"/>
              <a:t>Kualitatif</a:t>
            </a:r>
            <a:r>
              <a:rPr lang="en-US" dirty="0" smtClean="0"/>
              <a:t> (</a:t>
            </a:r>
            <a:r>
              <a:rPr lang="en-US" dirty="0" err="1" smtClean="0"/>
              <a:t>khususnya</a:t>
            </a:r>
            <a:r>
              <a:rPr lang="en-US" dirty="0" smtClean="0"/>
              <a:t> </a:t>
            </a:r>
            <a:r>
              <a:rPr lang="en-US" dirty="0" err="1" smtClean="0"/>
              <a:t>untuk</a:t>
            </a:r>
            <a:r>
              <a:rPr lang="en-US" dirty="0" smtClean="0"/>
              <a:t> </a:t>
            </a:r>
            <a:r>
              <a:rPr lang="en-US" dirty="0" err="1" smtClean="0"/>
              <a:t>ilmu-ilmu</a:t>
            </a:r>
            <a:r>
              <a:rPr lang="en-US" dirty="0" smtClean="0"/>
              <a:t> </a:t>
            </a:r>
            <a:r>
              <a:rPr lang="en-US" dirty="0" err="1" smtClean="0"/>
              <a:t>sosial</a:t>
            </a:r>
            <a:r>
              <a:rPr lang="en-US" dirty="0" smtClean="0"/>
              <a:t>)</a:t>
            </a:r>
          </a:p>
          <a:p>
            <a:r>
              <a:rPr lang="en-US" dirty="0" err="1" smtClean="0"/>
              <a:t>Buku</a:t>
            </a:r>
            <a:r>
              <a:rPr lang="en-US" dirty="0" smtClean="0"/>
              <a:t> </a:t>
            </a:r>
            <a:r>
              <a:rPr lang="en-US" dirty="0" err="1" smtClean="0"/>
              <a:t>hasil</a:t>
            </a:r>
            <a:r>
              <a:rPr lang="en-US" dirty="0" smtClean="0"/>
              <a:t> </a:t>
            </a:r>
            <a:r>
              <a:rPr lang="en-US" dirty="0" err="1" smtClean="0"/>
              <a:t>riset</a:t>
            </a:r>
            <a:r>
              <a:rPr lang="en-US" dirty="0" smtClean="0"/>
              <a:t> </a:t>
            </a:r>
            <a:r>
              <a:rPr lang="en-US" dirty="0" err="1" smtClean="0"/>
              <a:t>kualitatif</a:t>
            </a:r>
            <a:r>
              <a:rPr lang="en-US" dirty="0" smtClean="0"/>
              <a:t> </a:t>
            </a:r>
            <a:r>
              <a:rPr lang="en-US" dirty="0" err="1" smtClean="0"/>
              <a:t>di</a:t>
            </a:r>
            <a:r>
              <a:rPr lang="en-US" dirty="0" smtClean="0"/>
              <a:t> </a:t>
            </a:r>
            <a:r>
              <a:rPr lang="en-US" dirty="0" err="1" smtClean="0"/>
              <a:t>bidang</a:t>
            </a:r>
            <a:r>
              <a:rPr lang="en-US" dirty="0" smtClean="0"/>
              <a:t> </a:t>
            </a:r>
            <a:r>
              <a:rPr lang="en-US" dirty="0" err="1" smtClean="0"/>
              <a:t>akuntansi</a:t>
            </a: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dirty="0" err="1" smtClean="0"/>
              <a:t>Referensi</a:t>
            </a:r>
            <a:endParaRPr lang="en-US" dirty="0"/>
          </a:p>
        </p:txBody>
      </p:sp>
      <p:sp>
        <p:nvSpPr>
          <p:cNvPr id="3" name="Content Placeholder 2"/>
          <p:cNvSpPr>
            <a:spLocks noGrp="1"/>
          </p:cNvSpPr>
          <p:nvPr>
            <p:ph idx="1"/>
          </p:nvPr>
        </p:nvSpPr>
        <p:spPr>
          <a:xfrm>
            <a:off x="457200" y="1371600"/>
            <a:ext cx="8229600" cy="5105400"/>
          </a:xfrm>
        </p:spPr>
        <p:txBody>
          <a:bodyPr>
            <a:normAutofit fontScale="62500" lnSpcReduction="20000"/>
          </a:bodyPr>
          <a:lstStyle/>
          <a:p>
            <a:r>
              <a:rPr lang="en-US" dirty="0" err="1" smtClean="0"/>
              <a:t>Carsberg</a:t>
            </a:r>
            <a:r>
              <a:rPr lang="en-US" dirty="0" smtClean="0"/>
              <a:t>, B. 1984. </a:t>
            </a:r>
            <a:r>
              <a:rPr lang="en-US" i="1" dirty="0" smtClean="0"/>
              <a:t>Directions into the Future: the Prospects for Research</a:t>
            </a:r>
            <a:r>
              <a:rPr lang="en-US" dirty="0" smtClean="0"/>
              <a:t>. </a:t>
            </a:r>
            <a:r>
              <a:rPr lang="en-US" dirty="0" err="1" smtClean="0"/>
              <a:t>Dalam</a:t>
            </a:r>
            <a:r>
              <a:rPr lang="en-US" dirty="0" smtClean="0"/>
              <a:t> </a:t>
            </a:r>
            <a:r>
              <a:rPr lang="en-US" i="1" dirty="0" smtClean="0"/>
              <a:t>Currents Issues in Accounting</a:t>
            </a:r>
            <a:r>
              <a:rPr lang="en-US" dirty="0" smtClean="0"/>
              <a:t>, second edition, edited by B. </a:t>
            </a:r>
            <a:r>
              <a:rPr lang="en-US" dirty="0" err="1" smtClean="0"/>
              <a:t>Carsberg</a:t>
            </a:r>
            <a:r>
              <a:rPr lang="en-US" dirty="0" smtClean="0"/>
              <a:t> and T. Hoppe. Philip Allan Publishers Limited;  h. 299-317.</a:t>
            </a:r>
          </a:p>
          <a:p>
            <a:r>
              <a:rPr lang="en-US" dirty="0" smtClean="0"/>
              <a:t>Creswell, J.W. 2007. </a:t>
            </a:r>
            <a:r>
              <a:rPr lang="en-US" i="1" dirty="0" smtClean="0"/>
              <a:t>Qualitative Inquiry &amp; Research Design</a:t>
            </a:r>
            <a:r>
              <a:rPr lang="en-US" dirty="0" smtClean="0"/>
              <a:t>. Second Edition. Sage Publications, Inc. California.</a:t>
            </a:r>
          </a:p>
          <a:p>
            <a:r>
              <a:rPr lang="en-US" dirty="0" smtClean="0"/>
              <a:t>Hopwood, A. 1974. </a:t>
            </a:r>
            <a:r>
              <a:rPr lang="en-US" i="1" dirty="0" smtClean="0"/>
              <a:t>Accounting and Human </a:t>
            </a:r>
            <a:r>
              <a:rPr lang="en-US" i="1" dirty="0" err="1" smtClean="0"/>
              <a:t>Behaviour</a:t>
            </a:r>
            <a:r>
              <a:rPr lang="en-US" dirty="0" smtClean="0"/>
              <a:t>. Haymarket Publishing Limited, Accountancy Age Series.</a:t>
            </a:r>
          </a:p>
          <a:p>
            <a:r>
              <a:rPr lang="en-US" dirty="0" smtClean="0"/>
              <a:t>Mason, J. 2007. </a:t>
            </a:r>
            <a:r>
              <a:rPr lang="en-US" i="1" dirty="0" err="1" smtClean="0"/>
              <a:t>Qualiative</a:t>
            </a:r>
            <a:r>
              <a:rPr lang="en-US" i="1" dirty="0" smtClean="0"/>
              <a:t> Researching</a:t>
            </a:r>
            <a:r>
              <a:rPr lang="en-US" dirty="0" smtClean="0"/>
              <a:t>. 2</a:t>
            </a:r>
            <a:r>
              <a:rPr lang="en-US" baseline="30000" dirty="0" smtClean="0"/>
              <a:t>nd</a:t>
            </a:r>
            <a:r>
              <a:rPr lang="en-US" dirty="0" smtClean="0"/>
              <a:t> edition. Sage Publication Ltd, London.</a:t>
            </a:r>
          </a:p>
          <a:p>
            <a:r>
              <a:rPr lang="en-US" dirty="0" err="1" smtClean="0"/>
              <a:t>Muhadjir</a:t>
            </a:r>
            <a:r>
              <a:rPr lang="en-US" dirty="0" smtClean="0"/>
              <a:t>, N. 2000. </a:t>
            </a:r>
            <a:r>
              <a:rPr lang="en-US" i="1" dirty="0" err="1" smtClean="0"/>
              <a:t>Metodologi</a:t>
            </a:r>
            <a:r>
              <a:rPr lang="en-US" i="1" dirty="0" smtClean="0"/>
              <a:t> </a:t>
            </a:r>
            <a:r>
              <a:rPr lang="en-US" i="1" dirty="0" err="1" smtClean="0"/>
              <a:t>Penelitian</a:t>
            </a:r>
            <a:r>
              <a:rPr lang="en-US" i="1" dirty="0" smtClean="0"/>
              <a:t> </a:t>
            </a:r>
            <a:r>
              <a:rPr lang="en-US" i="1" dirty="0" err="1" smtClean="0"/>
              <a:t>Kualitatif</a:t>
            </a:r>
            <a:r>
              <a:rPr lang="en-US" dirty="0" smtClean="0"/>
              <a:t>. </a:t>
            </a:r>
            <a:r>
              <a:rPr lang="en-US" dirty="0" err="1" smtClean="0"/>
              <a:t>Edisi</a:t>
            </a:r>
            <a:r>
              <a:rPr lang="en-US" dirty="0" smtClean="0"/>
              <a:t> IV. </a:t>
            </a:r>
            <a:r>
              <a:rPr lang="en-US" dirty="0" err="1" smtClean="0"/>
              <a:t>Penerbit</a:t>
            </a:r>
            <a:r>
              <a:rPr lang="en-US" dirty="0" smtClean="0"/>
              <a:t> Rake Sarasin, Yogyakarta.</a:t>
            </a:r>
          </a:p>
          <a:p>
            <a:r>
              <a:rPr lang="en-US" dirty="0" err="1" smtClean="0"/>
              <a:t>Ludigdo</a:t>
            </a:r>
            <a:r>
              <a:rPr lang="en-US" dirty="0" smtClean="0"/>
              <a:t>, U. 2007. </a:t>
            </a:r>
            <a:r>
              <a:rPr lang="en-US" i="1" dirty="0" err="1" smtClean="0"/>
              <a:t>Paradoks</a:t>
            </a:r>
            <a:r>
              <a:rPr lang="en-US" i="1" dirty="0" smtClean="0"/>
              <a:t> </a:t>
            </a:r>
            <a:r>
              <a:rPr lang="en-US" i="1" dirty="0" err="1" smtClean="0"/>
              <a:t>Etika</a:t>
            </a:r>
            <a:r>
              <a:rPr lang="en-US" i="1" dirty="0" smtClean="0"/>
              <a:t> </a:t>
            </a:r>
            <a:r>
              <a:rPr lang="en-US" i="1" dirty="0" err="1" smtClean="0"/>
              <a:t>Akuntan</a:t>
            </a:r>
            <a:r>
              <a:rPr lang="en-US" dirty="0" smtClean="0"/>
              <a:t>. </a:t>
            </a:r>
            <a:r>
              <a:rPr lang="en-US" dirty="0" err="1" smtClean="0"/>
              <a:t>Penerbit</a:t>
            </a:r>
            <a:r>
              <a:rPr lang="en-US" dirty="0" smtClean="0"/>
              <a:t> </a:t>
            </a:r>
            <a:r>
              <a:rPr lang="en-US" dirty="0" err="1" smtClean="0"/>
              <a:t>Pustaka</a:t>
            </a:r>
            <a:r>
              <a:rPr lang="en-US" dirty="0" smtClean="0"/>
              <a:t> </a:t>
            </a:r>
            <a:r>
              <a:rPr lang="en-US" dirty="0" err="1" smtClean="0"/>
              <a:t>Pelajar</a:t>
            </a:r>
            <a:r>
              <a:rPr lang="en-US" dirty="0" smtClean="0"/>
              <a:t>, Yogyakarta.</a:t>
            </a:r>
          </a:p>
          <a:p>
            <a:r>
              <a:rPr lang="en-US" dirty="0" smtClean="0"/>
              <a:t>Parker, L.D., K.R. Ferris </a:t>
            </a:r>
            <a:r>
              <a:rPr lang="en-US" dirty="0" err="1" smtClean="0"/>
              <a:t>dan</a:t>
            </a:r>
            <a:r>
              <a:rPr lang="en-US" dirty="0" smtClean="0"/>
              <a:t> D.T. </a:t>
            </a:r>
            <a:r>
              <a:rPr lang="en-US" dirty="0" err="1" smtClean="0"/>
              <a:t>Otley</a:t>
            </a:r>
            <a:r>
              <a:rPr lang="en-US" dirty="0" smtClean="0"/>
              <a:t>. 1989. </a:t>
            </a:r>
            <a:r>
              <a:rPr lang="en-US" i="1" dirty="0" smtClean="0"/>
              <a:t>Accounting for the Human Factor</a:t>
            </a:r>
            <a:r>
              <a:rPr lang="en-US" dirty="0" smtClean="0"/>
              <a:t>. Prentice Hall of Australia.</a:t>
            </a:r>
          </a:p>
          <a:p>
            <a:r>
              <a:rPr lang="en-US" dirty="0" err="1" smtClean="0"/>
              <a:t>Sutopo</a:t>
            </a:r>
            <a:r>
              <a:rPr lang="en-US" dirty="0" smtClean="0"/>
              <a:t>, H.B. 2002. </a:t>
            </a:r>
            <a:r>
              <a:rPr lang="en-US" i="1" dirty="0" err="1" smtClean="0"/>
              <a:t>Metodologi</a:t>
            </a:r>
            <a:r>
              <a:rPr lang="en-US" i="1" dirty="0" smtClean="0"/>
              <a:t> </a:t>
            </a:r>
            <a:r>
              <a:rPr lang="en-US" i="1" dirty="0" err="1" smtClean="0"/>
              <a:t>Penelitian</a:t>
            </a:r>
            <a:r>
              <a:rPr lang="en-US" i="1" dirty="0" smtClean="0"/>
              <a:t> </a:t>
            </a:r>
            <a:r>
              <a:rPr lang="en-US" i="1" dirty="0" err="1" smtClean="0"/>
              <a:t>Kualitatif</a:t>
            </a:r>
            <a:r>
              <a:rPr lang="en-US" dirty="0" smtClean="0"/>
              <a:t>. </a:t>
            </a:r>
            <a:r>
              <a:rPr lang="en-US" dirty="0" err="1" smtClean="0"/>
              <a:t>Sebelas</a:t>
            </a:r>
            <a:r>
              <a:rPr lang="en-US" dirty="0" smtClean="0"/>
              <a:t> </a:t>
            </a:r>
            <a:r>
              <a:rPr lang="en-US" dirty="0" err="1" smtClean="0"/>
              <a:t>Maret</a:t>
            </a:r>
            <a:r>
              <a:rPr lang="en-US" dirty="0" smtClean="0"/>
              <a:t> University Press, Surakarta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G0407326"/>
          <p:cNvPicPr>
            <a:picLocks noChangeAspect="1" noChangeArrowheads="1"/>
          </p:cNvPicPr>
          <p:nvPr/>
        </p:nvPicPr>
        <p:blipFill>
          <a:blip r:embed="rId2"/>
          <a:srcRect/>
          <a:stretch>
            <a:fillRect/>
          </a:stretch>
        </p:blipFill>
        <p:spPr bwMode="auto">
          <a:xfrm>
            <a:off x="-76200" y="-76200"/>
            <a:ext cx="3200400" cy="4876800"/>
          </a:xfrm>
          <a:prstGeom prst="rect">
            <a:avLst/>
          </a:prstGeom>
          <a:noFill/>
          <a:ln w="9525">
            <a:noFill/>
            <a:miter lim="800000"/>
            <a:headEnd/>
            <a:tailEnd/>
          </a:ln>
        </p:spPr>
      </p:pic>
      <p:sp>
        <p:nvSpPr>
          <p:cNvPr id="58373" name="AutoShape 5"/>
          <p:cNvSpPr>
            <a:spLocks noChangeArrowheads="1"/>
          </p:cNvSpPr>
          <p:nvPr/>
        </p:nvSpPr>
        <p:spPr bwMode="auto">
          <a:xfrm>
            <a:off x="4191000" y="457200"/>
            <a:ext cx="4800600" cy="2133600"/>
          </a:xfrm>
          <a:prstGeom prst="cloudCallout">
            <a:avLst>
              <a:gd name="adj1" fmla="val -83944"/>
              <a:gd name="adj2" fmla="val -12426"/>
            </a:avLst>
          </a:prstGeom>
          <a:solidFill>
            <a:schemeClr val="accent1"/>
          </a:solidFill>
          <a:ln w="9525">
            <a:solidFill>
              <a:schemeClr val="tx1"/>
            </a:solidFill>
            <a:round/>
            <a:headEnd/>
            <a:tailEnd/>
          </a:ln>
        </p:spPr>
        <p:txBody>
          <a:bodyPr/>
          <a:lstStyle/>
          <a:p>
            <a:pPr algn="ctr"/>
            <a:r>
              <a:rPr lang="en-US" sz="3200">
                <a:solidFill>
                  <a:schemeClr val="tx2"/>
                </a:solidFill>
                <a:latin typeface="Forte" pitchFamily="66" charset="0"/>
              </a:rPr>
              <a:t>Terima Kasih, </a:t>
            </a:r>
            <a:br>
              <a:rPr lang="en-US" sz="3200">
                <a:solidFill>
                  <a:schemeClr val="tx2"/>
                </a:solidFill>
                <a:latin typeface="Forte" pitchFamily="66" charset="0"/>
              </a:rPr>
            </a:br>
            <a:r>
              <a:rPr lang="en-US" sz="3200">
                <a:solidFill>
                  <a:schemeClr val="tx2"/>
                </a:solidFill>
                <a:latin typeface="Forte" pitchFamily="66" charset="0"/>
              </a:rPr>
              <a:t>Alhamdulillah, Mohon maaf</a:t>
            </a:r>
          </a:p>
        </p:txBody>
      </p:sp>
      <p:sp>
        <p:nvSpPr>
          <p:cNvPr id="58376" name="AutoShape 8"/>
          <p:cNvSpPr>
            <a:spLocks noChangeArrowheads="1"/>
          </p:cNvSpPr>
          <p:nvPr/>
        </p:nvSpPr>
        <p:spPr bwMode="auto">
          <a:xfrm>
            <a:off x="2514600" y="2743200"/>
            <a:ext cx="6477000" cy="3886200"/>
          </a:xfrm>
          <a:prstGeom prst="wedgeEllipseCallout">
            <a:avLst>
              <a:gd name="adj1" fmla="val -47606"/>
              <a:gd name="adj2" fmla="val -85616"/>
            </a:avLst>
          </a:prstGeom>
          <a:solidFill>
            <a:srgbClr val="FFFF00"/>
          </a:solidFill>
          <a:ln w="9525">
            <a:solidFill>
              <a:schemeClr val="tx1"/>
            </a:solidFill>
            <a:miter lim="800000"/>
            <a:headEnd/>
            <a:tailEnd/>
          </a:ln>
        </p:spPr>
        <p:txBody>
          <a:bodyPr/>
          <a:lstStyle/>
          <a:p>
            <a:pPr algn="ctr"/>
            <a:r>
              <a:rPr lang="en-US" dirty="0" err="1">
                <a:latin typeface="Script MT Bold" pitchFamily="66" charset="0"/>
              </a:rPr>
              <a:t>Tentang</a:t>
            </a:r>
            <a:r>
              <a:rPr lang="en-US" dirty="0">
                <a:latin typeface="Script MT Bold" pitchFamily="66" charset="0"/>
              </a:rPr>
              <a:t> </a:t>
            </a:r>
            <a:r>
              <a:rPr lang="en-US" sz="3200" dirty="0">
                <a:latin typeface="Script MT Bold" pitchFamily="66" charset="0"/>
              </a:rPr>
              <a:t>Dr. </a:t>
            </a:r>
            <a:r>
              <a:rPr lang="en-US" sz="3200" b="1" dirty="0" err="1">
                <a:latin typeface="Script MT Bold" pitchFamily="66" charset="0"/>
              </a:rPr>
              <a:t>Unti</a:t>
            </a:r>
            <a:r>
              <a:rPr lang="en-US" sz="3200" b="1" dirty="0">
                <a:latin typeface="Script MT Bold" pitchFamily="66" charset="0"/>
              </a:rPr>
              <a:t> </a:t>
            </a:r>
            <a:r>
              <a:rPr lang="en-US" sz="3200" b="1" dirty="0" err="1">
                <a:latin typeface="Script MT Bold" pitchFamily="66" charset="0"/>
              </a:rPr>
              <a:t>Ludigdo</a:t>
            </a:r>
            <a:r>
              <a:rPr lang="en-US" sz="3200" b="1" dirty="0">
                <a:latin typeface="Script MT Bold" pitchFamily="66" charset="0"/>
              </a:rPr>
              <a:t>, </a:t>
            </a:r>
            <a:r>
              <a:rPr lang="en-US" sz="3200" b="1" dirty="0" err="1">
                <a:latin typeface="Script MT Bold" pitchFamily="66" charset="0"/>
              </a:rPr>
              <a:t>Ak</a:t>
            </a:r>
            <a:r>
              <a:rPr lang="en-US" dirty="0">
                <a:latin typeface="Script MT Bold" pitchFamily="66" charset="0"/>
              </a:rPr>
              <a:t>:</a:t>
            </a:r>
          </a:p>
          <a:p>
            <a:pPr algn="ctr"/>
            <a:r>
              <a:rPr lang="en-US" dirty="0">
                <a:latin typeface="Script MT Bold" pitchFamily="66" charset="0"/>
              </a:rPr>
              <a:t>- </a:t>
            </a:r>
            <a:r>
              <a:rPr lang="en-US" dirty="0" err="1">
                <a:latin typeface="Script MT Bold" pitchFamily="66" charset="0"/>
              </a:rPr>
              <a:t>Lahir</a:t>
            </a:r>
            <a:r>
              <a:rPr lang="en-US" dirty="0">
                <a:latin typeface="Script MT Bold" pitchFamily="66" charset="0"/>
              </a:rPr>
              <a:t> </a:t>
            </a:r>
            <a:r>
              <a:rPr lang="en-US" dirty="0" err="1">
                <a:latin typeface="Script MT Bold" pitchFamily="66" charset="0"/>
              </a:rPr>
              <a:t>di</a:t>
            </a:r>
            <a:r>
              <a:rPr lang="en-US" dirty="0">
                <a:latin typeface="Script MT Bold" pitchFamily="66" charset="0"/>
              </a:rPr>
              <a:t> </a:t>
            </a:r>
            <a:r>
              <a:rPr lang="en-US" dirty="0" err="1">
                <a:latin typeface="Script MT Bold" pitchFamily="66" charset="0"/>
              </a:rPr>
              <a:t>Trenggalek</a:t>
            </a:r>
            <a:r>
              <a:rPr lang="en-US" dirty="0">
                <a:latin typeface="Script MT Bold" pitchFamily="66" charset="0"/>
              </a:rPr>
              <a:t>/14-08-1969</a:t>
            </a:r>
          </a:p>
          <a:p>
            <a:pPr algn="ctr">
              <a:buFontTx/>
              <a:buChar char="-"/>
            </a:pPr>
            <a:r>
              <a:rPr lang="en-US" dirty="0">
                <a:latin typeface="Script MT Bold" pitchFamily="66" charset="0"/>
              </a:rPr>
              <a:t> S1 &amp; S3 </a:t>
            </a:r>
            <a:r>
              <a:rPr lang="en-US" dirty="0" err="1">
                <a:latin typeface="Script MT Bold" pitchFamily="66" charset="0"/>
              </a:rPr>
              <a:t>di</a:t>
            </a:r>
            <a:r>
              <a:rPr lang="en-US" dirty="0">
                <a:latin typeface="Script MT Bold" pitchFamily="66" charset="0"/>
              </a:rPr>
              <a:t> UB </a:t>
            </a:r>
            <a:r>
              <a:rPr lang="en-US" dirty="0" err="1">
                <a:latin typeface="Script MT Bold" pitchFamily="66" charset="0"/>
              </a:rPr>
              <a:t>dan</a:t>
            </a:r>
            <a:r>
              <a:rPr lang="en-US" dirty="0">
                <a:latin typeface="Script MT Bold" pitchFamily="66" charset="0"/>
              </a:rPr>
              <a:t> S2 </a:t>
            </a:r>
            <a:r>
              <a:rPr lang="en-US" dirty="0" err="1">
                <a:latin typeface="Script MT Bold" pitchFamily="66" charset="0"/>
              </a:rPr>
              <a:t>di</a:t>
            </a:r>
            <a:r>
              <a:rPr lang="en-US" dirty="0">
                <a:latin typeface="Script MT Bold" pitchFamily="66" charset="0"/>
              </a:rPr>
              <a:t> UGM</a:t>
            </a:r>
          </a:p>
          <a:p>
            <a:pPr algn="ctr">
              <a:buFontTx/>
              <a:buChar char="-"/>
            </a:pPr>
            <a:r>
              <a:rPr lang="en-US" dirty="0">
                <a:latin typeface="Script MT Bold" pitchFamily="66" charset="0"/>
              </a:rPr>
              <a:t> </a:t>
            </a:r>
            <a:r>
              <a:rPr lang="en-US" dirty="0" err="1">
                <a:latin typeface="Script MT Bold" pitchFamily="66" charset="0"/>
              </a:rPr>
              <a:t>Saat</a:t>
            </a:r>
            <a:r>
              <a:rPr lang="en-US" dirty="0">
                <a:latin typeface="Script MT Bold" pitchFamily="66" charset="0"/>
              </a:rPr>
              <a:t> </a:t>
            </a:r>
            <a:r>
              <a:rPr lang="en-US" dirty="0" err="1">
                <a:latin typeface="Script MT Bold" pitchFamily="66" charset="0"/>
              </a:rPr>
              <a:t>ini</a:t>
            </a:r>
            <a:r>
              <a:rPr lang="en-US" dirty="0">
                <a:latin typeface="Script MT Bold" pitchFamily="66" charset="0"/>
              </a:rPr>
              <a:t> </a:t>
            </a:r>
            <a:r>
              <a:rPr lang="en-US" dirty="0" err="1">
                <a:latin typeface="Script MT Bold" pitchFamily="66" charset="0"/>
              </a:rPr>
              <a:t>sebagai</a:t>
            </a:r>
            <a:r>
              <a:rPr lang="en-US" dirty="0">
                <a:latin typeface="Script MT Bold" pitchFamily="66" charset="0"/>
              </a:rPr>
              <a:t> </a:t>
            </a:r>
          </a:p>
          <a:p>
            <a:pPr algn="ctr"/>
            <a:r>
              <a:rPr lang="en-US" dirty="0" err="1">
                <a:latin typeface="Script MT Bold" pitchFamily="66" charset="0"/>
              </a:rPr>
              <a:t>Ketua</a:t>
            </a:r>
            <a:r>
              <a:rPr lang="en-US" dirty="0">
                <a:latin typeface="Script MT Bold" pitchFamily="66" charset="0"/>
              </a:rPr>
              <a:t> </a:t>
            </a:r>
            <a:r>
              <a:rPr lang="en-US" dirty="0" err="1">
                <a:latin typeface="Script MT Bold" pitchFamily="66" charset="0"/>
              </a:rPr>
              <a:t>Jurusan</a:t>
            </a:r>
            <a:r>
              <a:rPr lang="en-US" dirty="0">
                <a:latin typeface="Script MT Bold" pitchFamily="66" charset="0"/>
              </a:rPr>
              <a:t> </a:t>
            </a:r>
            <a:r>
              <a:rPr lang="en-US" dirty="0" err="1">
                <a:latin typeface="Script MT Bold" pitchFamily="66" charset="0"/>
              </a:rPr>
              <a:t>Akuntansi</a:t>
            </a:r>
            <a:r>
              <a:rPr lang="en-US" dirty="0">
                <a:latin typeface="Script MT Bold" pitchFamily="66" charset="0"/>
              </a:rPr>
              <a:t> </a:t>
            </a:r>
            <a:r>
              <a:rPr lang="en-US" dirty="0" smtClean="0">
                <a:latin typeface="Script MT Bold" pitchFamily="66" charset="0"/>
              </a:rPr>
              <a:t>FEB-UB,</a:t>
            </a:r>
            <a:endParaRPr lang="en-US" dirty="0">
              <a:latin typeface="Script MT Bold" pitchFamily="66" charset="0"/>
            </a:endParaRPr>
          </a:p>
          <a:p>
            <a:pPr algn="ctr"/>
            <a:r>
              <a:rPr lang="en-US" dirty="0" err="1">
                <a:latin typeface="Script MT Bold" pitchFamily="66" charset="0"/>
              </a:rPr>
              <a:t>Ketua</a:t>
            </a:r>
            <a:r>
              <a:rPr lang="en-US" dirty="0">
                <a:latin typeface="Script MT Bold" pitchFamily="66" charset="0"/>
              </a:rPr>
              <a:t> </a:t>
            </a:r>
            <a:r>
              <a:rPr lang="en-US" dirty="0" err="1">
                <a:latin typeface="Script MT Bold" pitchFamily="66" charset="0"/>
              </a:rPr>
              <a:t>Bidang</a:t>
            </a:r>
            <a:r>
              <a:rPr lang="en-US" dirty="0">
                <a:latin typeface="Script MT Bold" pitchFamily="66" charset="0"/>
              </a:rPr>
              <a:t> </a:t>
            </a:r>
            <a:r>
              <a:rPr lang="en-US" dirty="0" err="1">
                <a:latin typeface="Script MT Bold" pitchFamily="66" charset="0"/>
              </a:rPr>
              <a:t>Pendidikan</a:t>
            </a:r>
            <a:r>
              <a:rPr lang="en-US" dirty="0">
                <a:latin typeface="Script MT Bold" pitchFamily="66" charset="0"/>
              </a:rPr>
              <a:t> </a:t>
            </a:r>
            <a:r>
              <a:rPr lang="en-US" dirty="0" smtClean="0">
                <a:latin typeface="Script MT Bold" pitchFamily="66" charset="0"/>
              </a:rPr>
              <a:t>IAI-</a:t>
            </a:r>
            <a:r>
              <a:rPr lang="en-US" dirty="0" err="1" smtClean="0">
                <a:latin typeface="Script MT Bold" pitchFamily="66" charset="0"/>
              </a:rPr>
              <a:t>KAPd</a:t>
            </a:r>
            <a:r>
              <a:rPr lang="en-US" dirty="0" smtClean="0">
                <a:latin typeface="Script MT Bold" pitchFamily="66" charset="0"/>
              </a:rPr>
              <a:t>,</a:t>
            </a:r>
          </a:p>
          <a:p>
            <a:pPr algn="ctr"/>
            <a:r>
              <a:rPr lang="en-US" dirty="0" err="1" smtClean="0">
                <a:latin typeface="Script MT Bold" pitchFamily="66" charset="0"/>
              </a:rPr>
              <a:t>Anggota</a:t>
            </a:r>
            <a:r>
              <a:rPr lang="en-US" dirty="0" smtClean="0">
                <a:latin typeface="Script MT Bold" pitchFamily="66" charset="0"/>
              </a:rPr>
              <a:t> </a:t>
            </a:r>
            <a:r>
              <a:rPr lang="en-US" dirty="0" err="1" smtClean="0">
                <a:latin typeface="Script MT Bold" pitchFamily="66" charset="0"/>
              </a:rPr>
              <a:t>Komite</a:t>
            </a:r>
            <a:r>
              <a:rPr lang="en-US" dirty="0" smtClean="0">
                <a:latin typeface="Script MT Bold" pitchFamily="66" charset="0"/>
              </a:rPr>
              <a:t> </a:t>
            </a:r>
            <a:r>
              <a:rPr lang="en-US" dirty="0" err="1" smtClean="0">
                <a:latin typeface="Script MT Bold" pitchFamily="66" charset="0"/>
              </a:rPr>
              <a:t>Etika</a:t>
            </a:r>
            <a:r>
              <a:rPr lang="en-US" dirty="0" smtClean="0">
                <a:latin typeface="Script MT Bold" pitchFamily="66" charset="0"/>
              </a:rPr>
              <a:t> IAI</a:t>
            </a:r>
            <a:endParaRPr lang="en-US" dirty="0">
              <a:latin typeface="Script MT Bold" pitchFamily="66" charset="0"/>
            </a:endParaRPr>
          </a:p>
          <a:p>
            <a:pPr algn="ctr"/>
            <a:endParaRPr lang="en-US" dirty="0">
              <a:latin typeface="Script MT Bold" pitchFamily="66"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5837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xit" presetSubtype="4" fill="hold" grpId="0" nodeType="clickEffect">
                                  <p:stCondLst>
                                    <p:cond delay="0"/>
                                  </p:stCondLst>
                                  <p:childTnLst>
                                    <p:anim calcmode="lin" valueType="num">
                                      <p:cBhvr additive="base">
                                        <p:cTn id="10" dur="500"/>
                                        <p:tgtEl>
                                          <p:spTgt spid="58376"/>
                                        </p:tgtEl>
                                        <p:attrNameLst>
                                          <p:attrName>ppt_x</p:attrName>
                                        </p:attrNameLst>
                                      </p:cBhvr>
                                      <p:tavLst>
                                        <p:tav tm="0">
                                          <p:val>
                                            <p:strVal val="ppt_x"/>
                                          </p:val>
                                        </p:tav>
                                        <p:tav tm="100000">
                                          <p:val>
                                            <p:strVal val="ppt_x"/>
                                          </p:val>
                                        </p:tav>
                                      </p:tavLst>
                                    </p:anim>
                                    <p:anim calcmode="lin" valueType="num">
                                      <p:cBhvr additive="base">
                                        <p:cTn id="11" dur="500"/>
                                        <p:tgtEl>
                                          <p:spTgt spid="58376"/>
                                        </p:tgtEl>
                                        <p:attrNameLst>
                                          <p:attrName>ppt_y</p:attrName>
                                        </p:attrNameLst>
                                      </p:cBhvr>
                                      <p:tavLst>
                                        <p:tav tm="0">
                                          <p:val>
                                            <p:strVal val="ppt_y"/>
                                          </p:val>
                                        </p:tav>
                                        <p:tav tm="100000">
                                          <p:val>
                                            <p:strVal val="1+ppt_h/2"/>
                                          </p:val>
                                        </p:tav>
                                      </p:tavLst>
                                    </p:anim>
                                    <p:set>
                                      <p:cBhvr>
                                        <p:cTn id="12" dur="1" fill="hold">
                                          <p:stCondLst>
                                            <p:cond delay="499"/>
                                          </p:stCondLst>
                                        </p:cTn>
                                        <p:tgtEl>
                                          <p:spTgt spid="5837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3" grpId="0" animBg="1"/>
      <p:bldP spid="5837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Makna</a:t>
            </a:r>
            <a:r>
              <a:rPr lang="en-US" dirty="0" smtClean="0"/>
              <a:t> </a:t>
            </a:r>
            <a:r>
              <a:rPr lang="en-US" dirty="0" err="1" smtClean="0"/>
              <a:t>Riset</a:t>
            </a:r>
            <a:endParaRPr lang="en-US" dirty="0"/>
          </a:p>
        </p:txBody>
      </p:sp>
      <p:sp>
        <p:nvSpPr>
          <p:cNvPr id="3" name="Content Placeholder 2"/>
          <p:cNvSpPr>
            <a:spLocks noGrp="1"/>
          </p:cNvSpPr>
          <p:nvPr>
            <p:ph idx="1"/>
          </p:nvPr>
        </p:nvSpPr>
        <p:spPr/>
        <p:txBody>
          <a:bodyPr>
            <a:noAutofit/>
          </a:bodyPr>
          <a:lstStyle/>
          <a:p>
            <a:r>
              <a:rPr lang="en-US" sz="2400" dirty="0" err="1"/>
              <a:t>B</a:t>
            </a:r>
            <a:r>
              <a:rPr lang="en-US" sz="2400" smtClean="0"/>
              <a:t>agi</a:t>
            </a:r>
            <a:r>
              <a:rPr lang="en-US" sz="2400" dirty="0" smtClean="0"/>
              <a:t> </a:t>
            </a:r>
            <a:r>
              <a:rPr lang="en-US" sz="2400" dirty="0" err="1" smtClean="0"/>
              <a:t>akademisi</a:t>
            </a:r>
            <a:r>
              <a:rPr lang="en-US" sz="2400" dirty="0" smtClean="0"/>
              <a:t>, </a:t>
            </a:r>
            <a:r>
              <a:rPr lang="en-US" sz="2400" dirty="0" err="1"/>
              <a:t>dalam</a:t>
            </a:r>
            <a:r>
              <a:rPr lang="en-US" sz="2400" dirty="0"/>
              <a:t> </a:t>
            </a:r>
            <a:r>
              <a:rPr lang="en-US" sz="2400" dirty="0" err="1"/>
              <a:t>mana</a:t>
            </a:r>
            <a:r>
              <a:rPr lang="en-US" sz="2400" dirty="0"/>
              <a:t> </a:t>
            </a:r>
            <a:r>
              <a:rPr lang="en-US" sz="2400" dirty="0" err="1"/>
              <a:t>semestinya</a:t>
            </a:r>
            <a:r>
              <a:rPr lang="en-US" sz="2400" dirty="0"/>
              <a:t> </a:t>
            </a:r>
            <a:r>
              <a:rPr lang="en-US" sz="2400" dirty="0" err="1"/>
              <a:t>dia</a:t>
            </a:r>
            <a:r>
              <a:rPr lang="en-US" sz="2400" dirty="0"/>
              <a:t> </a:t>
            </a:r>
            <a:r>
              <a:rPr lang="en-US" sz="2400" dirty="0" err="1"/>
              <a:t>juga</a:t>
            </a:r>
            <a:r>
              <a:rPr lang="en-US" sz="2400" dirty="0"/>
              <a:t> </a:t>
            </a:r>
            <a:r>
              <a:rPr lang="en-US" sz="2400" dirty="0" err="1"/>
              <a:t>sebagai</a:t>
            </a:r>
            <a:r>
              <a:rPr lang="en-US" sz="2400" dirty="0"/>
              <a:t> </a:t>
            </a:r>
            <a:r>
              <a:rPr lang="en-US" sz="2400" dirty="0" err="1"/>
              <a:t>ilmuwan-cendekiawan</a:t>
            </a:r>
            <a:r>
              <a:rPr lang="en-US" sz="2400" dirty="0"/>
              <a:t>, </a:t>
            </a:r>
            <a:r>
              <a:rPr lang="en-US" sz="2400" dirty="0" err="1"/>
              <a:t>riset</a:t>
            </a:r>
            <a:r>
              <a:rPr lang="en-US" sz="2400" dirty="0"/>
              <a:t> </a:t>
            </a:r>
            <a:r>
              <a:rPr lang="en-US" sz="2400" dirty="0" err="1"/>
              <a:t>semestinya</a:t>
            </a:r>
            <a:r>
              <a:rPr lang="en-US" sz="2400" dirty="0"/>
              <a:t> </a:t>
            </a:r>
            <a:r>
              <a:rPr lang="en-US" sz="2400" dirty="0" err="1"/>
              <a:t>menjadi</a:t>
            </a:r>
            <a:r>
              <a:rPr lang="en-US" sz="2400" dirty="0"/>
              <a:t> </a:t>
            </a:r>
            <a:r>
              <a:rPr lang="en-US" sz="2400" dirty="0" err="1"/>
              <a:t>ajang</a:t>
            </a:r>
            <a:r>
              <a:rPr lang="en-US" sz="2400" dirty="0"/>
              <a:t> </a:t>
            </a:r>
            <a:r>
              <a:rPr lang="en-US" sz="2400" dirty="0" err="1"/>
              <a:t>perjuangan</a:t>
            </a:r>
            <a:r>
              <a:rPr lang="en-US" sz="2400" dirty="0"/>
              <a:t> </a:t>
            </a:r>
            <a:r>
              <a:rPr lang="en-US" sz="2400" dirty="0" err="1"/>
              <a:t>dan</a:t>
            </a:r>
            <a:r>
              <a:rPr lang="en-US" sz="2400" dirty="0"/>
              <a:t> </a:t>
            </a:r>
            <a:r>
              <a:rPr lang="en-US" sz="2400" dirty="0" err="1"/>
              <a:t>penuangan</a:t>
            </a:r>
            <a:r>
              <a:rPr lang="en-US" sz="2400" dirty="0"/>
              <a:t> </a:t>
            </a:r>
            <a:r>
              <a:rPr lang="en-US" sz="2400" dirty="0" err="1"/>
              <a:t>idealisme</a:t>
            </a:r>
            <a:r>
              <a:rPr lang="en-US" sz="2400" dirty="0"/>
              <a:t> </a:t>
            </a:r>
            <a:r>
              <a:rPr lang="en-US" sz="2400" dirty="0" err="1"/>
              <a:t>untuk</a:t>
            </a:r>
            <a:r>
              <a:rPr lang="en-US" sz="2400" dirty="0"/>
              <a:t> </a:t>
            </a:r>
            <a:r>
              <a:rPr lang="en-US" sz="2400" dirty="0" err="1"/>
              <a:t>berkontribusi</a:t>
            </a:r>
            <a:r>
              <a:rPr lang="en-US" sz="2400" dirty="0"/>
              <a:t> </a:t>
            </a:r>
            <a:r>
              <a:rPr lang="en-US" sz="2400" dirty="0" err="1"/>
              <a:t>dalam</a:t>
            </a:r>
            <a:r>
              <a:rPr lang="en-US" sz="2400" dirty="0"/>
              <a:t> </a:t>
            </a:r>
            <a:r>
              <a:rPr lang="en-US" sz="2400" dirty="0" err="1"/>
              <a:t>peningkatan</a:t>
            </a:r>
            <a:r>
              <a:rPr lang="en-US" sz="2400" dirty="0"/>
              <a:t> </a:t>
            </a:r>
            <a:r>
              <a:rPr lang="en-US" sz="2400" dirty="0" err="1"/>
              <a:t>kualitas</a:t>
            </a:r>
            <a:r>
              <a:rPr lang="en-US" sz="2400" dirty="0"/>
              <a:t> </a:t>
            </a:r>
            <a:r>
              <a:rPr lang="en-US" sz="2400" dirty="0" err="1"/>
              <a:t>ilmu</a:t>
            </a:r>
            <a:r>
              <a:rPr lang="en-US" sz="2400" dirty="0"/>
              <a:t> </a:t>
            </a:r>
            <a:r>
              <a:rPr lang="en-US" sz="2400" dirty="0" err="1"/>
              <a:t>pengetahuan</a:t>
            </a:r>
            <a:r>
              <a:rPr lang="en-US" sz="2400" dirty="0"/>
              <a:t> yang </a:t>
            </a:r>
            <a:r>
              <a:rPr lang="en-US" sz="2400" dirty="0" err="1"/>
              <a:t>kemudian</a:t>
            </a:r>
            <a:r>
              <a:rPr lang="en-US" sz="2400" dirty="0"/>
              <a:t> </a:t>
            </a:r>
            <a:r>
              <a:rPr lang="en-US" sz="2400" dirty="0" err="1"/>
              <a:t>berdampak</a:t>
            </a:r>
            <a:r>
              <a:rPr lang="en-US" sz="2400" dirty="0"/>
              <a:t> </a:t>
            </a:r>
            <a:r>
              <a:rPr lang="en-US" sz="2400" dirty="0" err="1"/>
              <a:t>pada</a:t>
            </a:r>
            <a:r>
              <a:rPr lang="en-US" sz="2400" dirty="0"/>
              <a:t> </a:t>
            </a:r>
            <a:r>
              <a:rPr lang="en-US" sz="2400" dirty="0" err="1"/>
              <a:t>meningkatnya</a:t>
            </a:r>
            <a:r>
              <a:rPr lang="en-US" sz="2400" dirty="0"/>
              <a:t> </a:t>
            </a:r>
            <a:r>
              <a:rPr lang="en-US" sz="2400" dirty="0" err="1"/>
              <a:t>martabat</a:t>
            </a:r>
            <a:r>
              <a:rPr lang="en-US" sz="2400" dirty="0"/>
              <a:t> </a:t>
            </a:r>
            <a:r>
              <a:rPr lang="en-US" sz="2400" dirty="0" err="1"/>
              <a:t>kehidupan</a:t>
            </a:r>
            <a:r>
              <a:rPr lang="en-US" sz="2400" dirty="0"/>
              <a:t>. </a:t>
            </a:r>
            <a:endParaRPr lang="en-US" sz="2400" dirty="0" smtClean="0"/>
          </a:p>
          <a:p>
            <a:pPr>
              <a:buNone/>
            </a:pPr>
            <a:endParaRPr lang="en-US" sz="2400" dirty="0" smtClean="0"/>
          </a:p>
          <a:p>
            <a:r>
              <a:rPr lang="en-US" sz="2400" dirty="0" err="1" smtClean="0"/>
              <a:t>Riset</a:t>
            </a:r>
            <a:r>
              <a:rPr lang="en-US" sz="2400" dirty="0"/>
              <a:t>, </a:t>
            </a:r>
            <a:r>
              <a:rPr lang="en-US" sz="2400" dirty="0" err="1"/>
              <a:t>pada</a:t>
            </a:r>
            <a:r>
              <a:rPr lang="en-US" sz="2400" dirty="0"/>
              <a:t> </a:t>
            </a:r>
            <a:r>
              <a:rPr lang="en-US" sz="2400" dirty="0" err="1"/>
              <a:t>tataran</a:t>
            </a:r>
            <a:r>
              <a:rPr lang="en-US" sz="2400" dirty="0"/>
              <a:t> </a:t>
            </a:r>
            <a:r>
              <a:rPr lang="en-US" sz="2400" dirty="0" err="1"/>
              <a:t>tertentu</a:t>
            </a:r>
            <a:r>
              <a:rPr lang="en-US" sz="2400" dirty="0"/>
              <a:t>, </a:t>
            </a:r>
            <a:r>
              <a:rPr lang="en-US" sz="2400" dirty="0" err="1"/>
              <a:t>seharusnya</a:t>
            </a:r>
            <a:r>
              <a:rPr lang="en-US" sz="2400" dirty="0"/>
              <a:t> </a:t>
            </a:r>
            <a:r>
              <a:rPr lang="en-US" sz="2400" dirty="0" err="1"/>
              <a:t>melahirkan</a:t>
            </a:r>
            <a:r>
              <a:rPr lang="en-US" sz="2400" dirty="0"/>
              <a:t> </a:t>
            </a:r>
            <a:r>
              <a:rPr lang="en-US" sz="2400" dirty="0" err="1"/>
              <a:t>temuan-temuan</a:t>
            </a:r>
            <a:r>
              <a:rPr lang="en-US" sz="2400" dirty="0"/>
              <a:t> </a:t>
            </a:r>
            <a:r>
              <a:rPr lang="en-US" sz="2400" dirty="0" err="1"/>
              <a:t>baru</a:t>
            </a:r>
            <a:r>
              <a:rPr lang="en-US" sz="2400" dirty="0"/>
              <a:t> </a:t>
            </a:r>
            <a:r>
              <a:rPr lang="en-US" sz="2400" dirty="0" err="1"/>
              <a:t>ataupun</a:t>
            </a:r>
            <a:r>
              <a:rPr lang="en-US" sz="2400" dirty="0"/>
              <a:t> </a:t>
            </a:r>
            <a:r>
              <a:rPr lang="en-US" sz="2400" dirty="0" err="1"/>
              <a:t>setidaknya</a:t>
            </a:r>
            <a:r>
              <a:rPr lang="en-US" sz="2400" dirty="0"/>
              <a:t> </a:t>
            </a:r>
            <a:r>
              <a:rPr lang="en-US" sz="2400" dirty="0" err="1"/>
              <a:t>menutupi</a:t>
            </a:r>
            <a:r>
              <a:rPr lang="en-US" sz="2400" dirty="0"/>
              <a:t> </a:t>
            </a:r>
            <a:r>
              <a:rPr lang="en-US" sz="2400" dirty="0" err="1"/>
              <a:t>kekurangan</a:t>
            </a:r>
            <a:r>
              <a:rPr lang="en-US" sz="2400" dirty="0"/>
              <a:t> </a:t>
            </a:r>
            <a:r>
              <a:rPr lang="en-US" sz="2400" dirty="0" err="1"/>
              <a:t>bangunan</a:t>
            </a:r>
            <a:r>
              <a:rPr lang="en-US" sz="2400" dirty="0"/>
              <a:t> </a:t>
            </a:r>
            <a:r>
              <a:rPr lang="en-US" sz="2400" dirty="0" err="1"/>
              <a:t>teori</a:t>
            </a:r>
            <a:r>
              <a:rPr lang="en-US" sz="2400" dirty="0"/>
              <a:t> </a:t>
            </a:r>
            <a:r>
              <a:rPr lang="en-US" sz="2400" dirty="0" err="1"/>
              <a:t>sebelumnya</a:t>
            </a:r>
            <a:r>
              <a:rPr lang="en-US" sz="2400" dirty="0"/>
              <a:t> yang </a:t>
            </a:r>
            <a:r>
              <a:rPr lang="en-US" sz="2400" dirty="0" err="1"/>
              <a:t>sekiranya</a:t>
            </a:r>
            <a:r>
              <a:rPr lang="en-US" sz="2400" dirty="0"/>
              <a:t> </a:t>
            </a:r>
            <a:r>
              <a:rPr lang="en-US" sz="2400" dirty="0" err="1"/>
              <a:t>akan</a:t>
            </a:r>
            <a:r>
              <a:rPr lang="en-US" sz="2400" dirty="0"/>
              <a:t> </a:t>
            </a:r>
            <a:r>
              <a:rPr lang="en-US" sz="2400" dirty="0" err="1" smtClean="0"/>
              <a:t>berdampak</a:t>
            </a:r>
            <a:r>
              <a:rPr lang="en-US" sz="2400" dirty="0" smtClean="0"/>
              <a:t> </a:t>
            </a:r>
            <a:r>
              <a:rPr lang="en-US" sz="2400" dirty="0" err="1" smtClean="0"/>
              <a:t>lebih</a:t>
            </a:r>
            <a:r>
              <a:rPr lang="en-US" sz="2400" dirty="0" smtClean="0"/>
              <a:t> </a:t>
            </a:r>
            <a:r>
              <a:rPr lang="en-US" sz="2400" dirty="0" err="1" smtClean="0"/>
              <a:t>positif</a:t>
            </a:r>
            <a:r>
              <a:rPr lang="en-US" sz="2400" dirty="0" smtClean="0"/>
              <a:t> </a:t>
            </a:r>
            <a:r>
              <a:rPr lang="en-US" sz="2400" dirty="0" err="1" smtClean="0"/>
              <a:t>untuk</a:t>
            </a:r>
            <a:r>
              <a:rPr lang="en-US" sz="2400" dirty="0" smtClean="0"/>
              <a:t> </a:t>
            </a:r>
            <a:r>
              <a:rPr lang="en-US" sz="2400" dirty="0" err="1" smtClean="0"/>
              <a:t>peningkatan</a:t>
            </a:r>
            <a:r>
              <a:rPr lang="en-US" sz="2400" dirty="0" smtClean="0"/>
              <a:t> </a:t>
            </a:r>
            <a:r>
              <a:rPr lang="en-US" sz="2400" dirty="0" err="1"/>
              <a:t>kualitas</a:t>
            </a:r>
            <a:r>
              <a:rPr lang="en-US" sz="2400" dirty="0"/>
              <a:t> </a:t>
            </a:r>
            <a:r>
              <a:rPr lang="en-US" sz="2400" dirty="0" err="1"/>
              <a:t>kehidupan</a:t>
            </a:r>
            <a:r>
              <a:rPr lang="en-US" sz="2400" dirty="0"/>
              <a:t>. </a:t>
            </a:r>
            <a:endParaRPr 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457200"/>
            <a:ext cx="2895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smtClean="0"/>
              <a:t>Dasar</a:t>
            </a:r>
            <a:r>
              <a:rPr lang="en-US" sz="2000" dirty="0" smtClean="0"/>
              <a:t> </a:t>
            </a:r>
            <a:r>
              <a:rPr lang="en-US" sz="2000" dirty="0" err="1" smtClean="0"/>
              <a:t>Paradigma</a:t>
            </a:r>
            <a:endParaRPr lang="en-US" sz="2000" dirty="0"/>
          </a:p>
        </p:txBody>
      </p:sp>
      <p:sp>
        <p:nvSpPr>
          <p:cNvPr id="5" name="Rounded Rectangle 4"/>
          <p:cNvSpPr/>
          <p:nvPr/>
        </p:nvSpPr>
        <p:spPr>
          <a:xfrm>
            <a:off x="2133600" y="1828800"/>
            <a:ext cx="2438400" cy="9144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dirty="0" err="1" smtClean="0"/>
              <a:t>Metodologi</a:t>
            </a:r>
            <a:r>
              <a:rPr lang="en-US" sz="2000" dirty="0" smtClean="0"/>
              <a:t> </a:t>
            </a:r>
            <a:r>
              <a:rPr lang="en-US" sz="2000" dirty="0" err="1" smtClean="0"/>
              <a:t>Riset</a:t>
            </a:r>
            <a:r>
              <a:rPr lang="en-US" sz="2000" dirty="0" smtClean="0"/>
              <a:t> </a:t>
            </a:r>
            <a:r>
              <a:rPr lang="en-US" sz="2000" dirty="0" err="1" smtClean="0"/>
              <a:t>Kualitatif</a:t>
            </a:r>
            <a:endParaRPr lang="en-US" sz="2000" dirty="0"/>
          </a:p>
        </p:txBody>
      </p:sp>
      <p:sp>
        <p:nvSpPr>
          <p:cNvPr id="8" name="Isosceles Triangle 7"/>
          <p:cNvSpPr/>
          <p:nvPr/>
        </p:nvSpPr>
        <p:spPr>
          <a:xfrm>
            <a:off x="5562600" y="4343400"/>
            <a:ext cx="2971800" cy="19812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dirty="0" err="1" smtClean="0"/>
              <a:t>Teori</a:t>
            </a:r>
            <a:r>
              <a:rPr lang="en-US" sz="2000" dirty="0" smtClean="0"/>
              <a:t> /</a:t>
            </a:r>
            <a:r>
              <a:rPr lang="en-US" sz="2000" dirty="0" err="1" smtClean="0"/>
              <a:t>Konsep</a:t>
            </a:r>
            <a:r>
              <a:rPr lang="en-US" sz="2000" dirty="0" smtClean="0"/>
              <a:t>/</a:t>
            </a:r>
          </a:p>
          <a:p>
            <a:pPr algn="ctr"/>
            <a:r>
              <a:rPr lang="en-US" sz="2000" dirty="0" smtClean="0"/>
              <a:t>Model</a:t>
            </a:r>
            <a:endParaRPr lang="en-US" sz="2000" dirty="0"/>
          </a:p>
        </p:txBody>
      </p:sp>
      <p:cxnSp>
        <p:nvCxnSpPr>
          <p:cNvPr id="10" name="Straight Arrow Connector 9"/>
          <p:cNvCxnSpPr>
            <a:stCxn id="4" idx="2"/>
            <a:endCxn id="5" idx="0"/>
          </p:cNvCxnSpPr>
          <p:nvPr/>
        </p:nvCxnSpPr>
        <p:spPr>
          <a:xfrm rot="16200000" flipH="1">
            <a:off x="2400300" y="876300"/>
            <a:ext cx="685800" cy="12192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57200" y="3505200"/>
            <a:ext cx="3505200" cy="2819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err="1" smtClean="0"/>
              <a:t>Teori</a:t>
            </a:r>
            <a:r>
              <a:rPr lang="en-US" sz="2000" dirty="0" smtClean="0"/>
              <a:t> </a:t>
            </a:r>
            <a:r>
              <a:rPr lang="en-US" sz="2000" dirty="0" err="1" smtClean="0"/>
              <a:t>Penunjang</a:t>
            </a:r>
            <a:r>
              <a:rPr lang="en-US" sz="2000" dirty="0" smtClean="0"/>
              <a:t>:</a:t>
            </a:r>
          </a:p>
          <a:p>
            <a:pPr algn="r">
              <a:buFontTx/>
              <a:buChar char="-"/>
            </a:pPr>
            <a:r>
              <a:rPr lang="en-US" sz="2000" dirty="0" smtClean="0"/>
              <a:t> </a:t>
            </a:r>
            <a:r>
              <a:rPr lang="en-US" sz="2000" dirty="0" err="1" smtClean="0"/>
              <a:t>Fenomenologi</a:t>
            </a:r>
            <a:endParaRPr lang="en-US" sz="2000" dirty="0" smtClean="0"/>
          </a:p>
          <a:p>
            <a:pPr algn="r">
              <a:buFontTx/>
              <a:buChar char="-"/>
            </a:pPr>
            <a:r>
              <a:rPr lang="en-US" sz="2000" dirty="0" smtClean="0"/>
              <a:t> </a:t>
            </a:r>
            <a:r>
              <a:rPr lang="en-US" sz="2000" dirty="0" err="1" smtClean="0"/>
              <a:t>Etnometodologi</a:t>
            </a:r>
            <a:endParaRPr lang="en-US" sz="2000" dirty="0" smtClean="0"/>
          </a:p>
          <a:p>
            <a:pPr algn="r">
              <a:buFontTx/>
              <a:buChar char="-"/>
            </a:pPr>
            <a:r>
              <a:rPr lang="en-US" sz="2000" dirty="0" smtClean="0"/>
              <a:t> </a:t>
            </a:r>
            <a:r>
              <a:rPr lang="en-US" sz="2000" dirty="0" err="1" smtClean="0"/>
              <a:t>Hermeneutika</a:t>
            </a:r>
            <a:endParaRPr lang="en-US" sz="2000" dirty="0" smtClean="0"/>
          </a:p>
          <a:p>
            <a:pPr algn="r">
              <a:buFontTx/>
              <a:buChar char="-"/>
            </a:pPr>
            <a:r>
              <a:rPr lang="en-US" sz="2000" dirty="0" smtClean="0"/>
              <a:t> </a:t>
            </a:r>
            <a:r>
              <a:rPr lang="en-US" sz="2000" dirty="0" err="1" smtClean="0"/>
              <a:t>Interaksi</a:t>
            </a:r>
            <a:r>
              <a:rPr lang="en-US" sz="2000" dirty="0" smtClean="0"/>
              <a:t> </a:t>
            </a:r>
            <a:r>
              <a:rPr lang="en-US" sz="2000" dirty="0" err="1" smtClean="0"/>
              <a:t>Simbolik</a:t>
            </a:r>
            <a:endParaRPr lang="en-US" sz="2000" dirty="0" smtClean="0"/>
          </a:p>
          <a:p>
            <a:pPr algn="r">
              <a:buFontTx/>
              <a:buChar char="-"/>
            </a:pPr>
            <a:r>
              <a:rPr lang="en-US" sz="2000" dirty="0" smtClean="0"/>
              <a:t> </a:t>
            </a:r>
            <a:r>
              <a:rPr lang="en-US" sz="2000" dirty="0" err="1" smtClean="0"/>
              <a:t>Strukturasi</a:t>
            </a:r>
            <a:endParaRPr lang="en-US" sz="2000" dirty="0" smtClean="0"/>
          </a:p>
          <a:p>
            <a:pPr algn="r">
              <a:buFontTx/>
              <a:buChar char="-"/>
            </a:pPr>
            <a:r>
              <a:rPr lang="en-US" sz="2000" dirty="0" smtClean="0"/>
              <a:t> </a:t>
            </a:r>
            <a:r>
              <a:rPr lang="en-US" sz="2000" dirty="0" err="1" smtClean="0"/>
              <a:t>Institusional</a:t>
            </a:r>
            <a:endParaRPr lang="en-US" sz="2000" dirty="0" smtClean="0"/>
          </a:p>
          <a:p>
            <a:pPr algn="r">
              <a:buFontTx/>
              <a:buChar char="-"/>
            </a:pPr>
            <a:r>
              <a:rPr lang="en-US" sz="2000" dirty="0" err="1" smtClean="0"/>
              <a:t>Feminisme</a:t>
            </a:r>
            <a:endParaRPr lang="en-US" sz="2000" dirty="0" smtClean="0"/>
          </a:p>
          <a:p>
            <a:pPr algn="r">
              <a:buFontTx/>
              <a:buChar char="-"/>
            </a:pPr>
            <a:r>
              <a:rPr lang="en-US" sz="2000" dirty="0" smtClean="0"/>
              <a:t> </a:t>
            </a:r>
            <a:r>
              <a:rPr lang="en-US" sz="2000" dirty="0" err="1" smtClean="0"/>
              <a:t>dll</a:t>
            </a:r>
            <a:r>
              <a:rPr lang="en-US" sz="2000" dirty="0" smtClean="0"/>
              <a:t>.</a:t>
            </a:r>
            <a:endParaRPr lang="en-US" sz="2000" dirty="0"/>
          </a:p>
        </p:txBody>
      </p:sp>
      <p:cxnSp>
        <p:nvCxnSpPr>
          <p:cNvPr id="14" name="Straight Arrow Connector 13"/>
          <p:cNvCxnSpPr>
            <a:stCxn id="12" idx="0"/>
            <a:endCxn id="5" idx="2"/>
          </p:cNvCxnSpPr>
          <p:nvPr/>
        </p:nvCxnSpPr>
        <p:spPr>
          <a:xfrm rot="5400000" flipH="1" flipV="1">
            <a:off x="2400300" y="2552700"/>
            <a:ext cx="762000" cy="11430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5" name="AutoShape 13"/>
          <p:cNvSpPr>
            <a:spLocks noChangeArrowheads="1"/>
          </p:cNvSpPr>
          <p:nvPr/>
        </p:nvSpPr>
        <p:spPr bwMode="auto">
          <a:xfrm>
            <a:off x="5486400" y="228600"/>
            <a:ext cx="3048000" cy="1676400"/>
          </a:xfrm>
          <a:prstGeom prst="star16">
            <a:avLst>
              <a:gd name="adj" fmla="val 37500"/>
            </a:avLst>
          </a:prstGeom>
          <a:solidFill>
            <a:srgbClr val="FF9900"/>
          </a:solidFill>
          <a:ln w="9525">
            <a:solidFill>
              <a:schemeClr val="tx1"/>
            </a:solidFill>
            <a:miter lim="800000"/>
            <a:headEnd/>
            <a:tailEnd/>
          </a:ln>
          <a:effectLst/>
        </p:spPr>
        <p:txBody>
          <a:bodyPr wrap="none" anchor="ctr"/>
          <a:lstStyle/>
          <a:p>
            <a:pPr algn="ctr" eaLnBrk="0" hangingPunct="0"/>
            <a:r>
              <a:rPr lang="en-US" sz="2000" dirty="0" err="1" smtClean="0">
                <a:latin typeface="Arial" charset="0"/>
              </a:rPr>
              <a:t>Karakteristilk</a:t>
            </a:r>
            <a:r>
              <a:rPr lang="en-US" sz="2000" dirty="0" smtClean="0">
                <a:latin typeface="Arial" charset="0"/>
              </a:rPr>
              <a:t> </a:t>
            </a:r>
          </a:p>
          <a:p>
            <a:pPr algn="ctr" eaLnBrk="0" hangingPunct="0"/>
            <a:r>
              <a:rPr lang="en-US" sz="2000" dirty="0" err="1" smtClean="0">
                <a:latin typeface="Arial" charset="0"/>
              </a:rPr>
              <a:t>Riset</a:t>
            </a:r>
            <a:endParaRPr lang="en-US" sz="2000" dirty="0">
              <a:latin typeface="Arial" charset="0"/>
            </a:endParaRPr>
          </a:p>
        </p:txBody>
      </p:sp>
      <p:cxnSp>
        <p:nvCxnSpPr>
          <p:cNvPr id="17" name="Straight Arrow Connector 16"/>
          <p:cNvCxnSpPr>
            <a:stCxn id="5" idx="3"/>
            <a:endCxn id="15" idx="9"/>
          </p:cNvCxnSpPr>
          <p:nvPr/>
        </p:nvCxnSpPr>
        <p:spPr>
          <a:xfrm flipV="1">
            <a:off x="4572000" y="1387562"/>
            <a:ext cx="1030407" cy="898438"/>
          </a:xfrm>
          <a:prstGeom prst="straightConnector1">
            <a:avLst/>
          </a:prstGeom>
          <a:ln w="76200">
            <a:solidFill>
              <a:srgbClr val="FFC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5" idx="3"/>
            <a:endCxn id="47" idx="2"/>
          </p:cNvCxnSpPr>
          <p:nvPr/>
        </p:nvCxnSpPr>
        <p:spPr>
          <a:xfrm>
            <a:off x="4572000" y="2286000"/>
            <a:ext cx="1143000" cy="952500"/>
          </a:xfrm>
          <a:prstGeom prst="straightConnector1">
            <a:avLst/>
          </a:prstGeom>
          <a:ln w="762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5" idx="6"/>
            <a:endCxn id="47" idx="0"/>
          </p:cNvCxnSpPr>
          <p:nvPr/>
        </p:nvCxnSpPr>
        <p:spPr>
          <a:xfrm rot="16200000" flipH="1">
            <a:off x="6572250" y="2343150"/>
            <a:ext cx="914400" cy="38100"/>
          </a:xfrm>
          <a:prstGeom prst="straightConnector1">
            <a:avLst/>
          </a:prstGeom>
          <a:ln w="76200">
            <a:solidFill>
              <a:srgbClr val="92D05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5715000" y="2819400"/>
            <a:ext cx="2667000" cy="8382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p>
          <a:p>
            <a:pPr algn="ctr"/>
            <a:r>
              <a:rPr lang="en-US" sz="2400" dirty="0" err="1" smtClean="0"/>
              <a:t>Desain</a:t>
            </a:r>
            <a:r>
              <a:rPr lang="en-US" sz="2400" dirty="0" smtClean="0"/>
              <a:t> </a:t>
            </a:r>
            <a:r>
              <a:rPr lang="en-US" sz="2400" dirty="0" err="1" smtClean="0"/>
              <a:t>Riset</a:t>
            </a:r>
            <a:endParaRPr lang="en-US" sz="2400" dirty="0" smtClean="0"/>
          </a:p>
          <a:p>
            <a:pPr algn="ctr"/>
            <a:endParaRPr lang="en-US" sz="2400" dirty="0"/>
          </a:p>
        </p:txBody>
      </p:sp>
      <p:cxnSp>
        <p:nvCxnSpPr>
          <p:cNvPr id="52" name="Straight Arrow Connector 51"/>
          <p:cNvCxnSpPr>
            <a:stCxn id="47" idx="4"/>
            <a:endCxn id="8" idx="0"/>
          </p:cNvCxnSpPr>
          <p:nvPr/>
        </p:nvCxnSpPr>
        <p:spPr>
          <a:xfrm rot="5400000">
            <a:off x="6705600" y="4000500"/>
            <a:ext cx="685800"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Karakteristik</a:t>
            </a:r>
            <a:r>
              <a:rPr lang="en-US" dirty="0" smtClean="0"/>
              <a:t> </a:t>
            </a:r>
            <a:r>
              <a:rPr lang="en-US" dirty="0" err="1" smtClean="0"/>
              <a:t>Riset</a:t>
            </a:r>
            <a:r>
              <a:rPr lang="en-US" dirty="0" smtClean="0"/>
              <a:t> </a:t>
            </a:r>
            <a:r>
              <a:rPr lang="en-US" dirty="0" err="1" smtClean="0"/>
              <a:t>Kualitatif</a:t>
            </a:r>
            <a:endParaRPr lang="en-US" dirty="0"/>
          </a:p>
        </p:txBody>
      </p:sp>
      <p:sp>
        <p:nvSpPr>
          <p:cNvPr id="3" name="Content Placeholder 2"/>
          <p:cNvSpPr>
            <a:spLocks noGrp="1"/>
          </p:cNvSpPr>
          <p:nvPr>
            <p:ph idx="1"/>
          </p:nvPr>
        </p:nvSpPr>
        <p:spPr/>
        <p:txBody>
          <a:bodyPr>
            <a:noAutofit/>
          </a:bodyPr>
          <a:lstStyle/>
          <a:p>
            <a:r>
              <a:rPr lang="en-US" sz="2400" dirty="0" err="1" smtClean="0"/>
              <a:t>Bukan</a:t>
            </a:r>
            <a:r>
              <a:rPr lang="en-US" sz="2400" dirty="0" smtClean="0"/>
              <a:t> </a:t>
            </a:r>
            <a:r>
              <a:rPr lang="en-US" sz="2400" dirty="0" err="1" smtClean="0"/>
              <a:t>untuk</a:t>
            </a:r>
            <a:r>
              <a:rPr lang="en-US" sz="2400" dirty="0" smtClean="0"/>
              <a:t> </a:t>
            </a:r>
            <a:r>
              <a:rPr lang="en-US" sz="2400" dirty="0" err="1" smtClean="0"/>
              <a:t>generalisasi</a:t>
            </a:r>
            <a:endParaRPr lang="en-US" sz="2400" dirty="0" smtClean="0"/>
          </a:p>
          <a:p>
            <a:r>
              <a:rPr lang="en-US" sz="2400" dirty="0" err="1" smtClean="0"/>
              <a:t>Konteks</a:t>
            </a:r>
            <a:r>
              <a:rPr lang="en-US" sz="2400" dirty="0" smtClean="0"/>
              <a:t> natural/</a:t>
            </a:r>
            <a:r>
              <a:rPr lang="en-US" sz="2400" dirty="0" err="1" smtClean="0"/>
              <a:t>alamiah</a:t>
            </a:r>
            <a:endParaRPr lang="en-US" sz="2400" dirty="0" smtClean="0"/>
          </a:p>
          <a:p>
            <a:r>
              <a:rPr lang="en-US" sz="2400" dirty="0" err="1" smtClean="0"/>
              <a:t>Manusia</a:t>
            </a:r>
            <a:r>
              <a:rPr lang="en-US" sz="2400" dirty="0" smtClean="0"/>
              <a:t> </a:t>
            </a:r>
            <a:r>
              <a:rPr lang="en-US" sz="2400" dirty="0" err="1" smtClean="0"/>
              <a:t>sebagai</a:t>
            </a:r>
            <a:r>
              <a:rPr lang="en-US" sz="2400" dirty="0" smtClean="0"/>
              <a:t> </a:t>
            </a:r>
            <a:r>
              <a:rPr lang="en-US" sz="2400" dirty="0" err="1" smtClean="0"/>
              <a:t>instrumen</a:t>
            </a:r>
            <a:endParaRPr lang="en-US" sz="2400" dirty="0" smtClean="0"/>
          </a:p>
          <a:p>
            <a:r>
              <a:rPr lang="en-US" sz="2400" dirty="0" err="1" smtClean="0"/>
              <a:t>Pemanfaatan</a:t>
            </a:r>
            <a:r>
              <a:rPr lang="en-US" sz="2400" dirty="0" smtClean="0"/>
              <a:t> </a:t>
            </a:r>
            <a:r>
              <a:rPr lang="en-US" sz="2400" dirty="0" err="1" smtClean="0"/>
              <a:t>pengetahuan</a:t>
            </a:r>
            <a:r>
              <a:rPr lang="en-US" sz="2400" dirty="0" smtClean="0"/>
              <a:t> </a:t>
            </a:r>
            <a:r>
              <a:rPr lang="en-US" sz="2400" dirty="0" err="1" smtClean="0"/>
              <a:t>tak</a:t>
            </a:r>
            <a:r>
              <a:rPr lang="en-US" sz="2400" dirty="0" smtClean="0"/>
              <a:t> </a:t>
            </a:r>
            <a:r>
              <a:rPr lang="en-US" sz="2400" dirty="0" err="1" smtClean="0"/>
              <a:t>terkatakan</a:t>
            </a:r>
            <a:r>
              <a:rPr lang="en-US" sz="2400" dirty="0" smtClean="0"/>
              <a:t> (</a:t>
            </a:r>
            <a:r>
              <a:rPr lang="en-US" sz="2400" i="1" dirty="0" smtClean="0"/>
              <a:t>tacit knowledge</a:t>
            </a:r>
            <a:r>
              <a:rPr lang="en-US" sz="2400" dirty="0" smtClean="0"/>
              <a:t>)</a:t>
            </a:r>
          </a:p>
          <a:p>
            <a:r>
              <a:rPr lang="en-US" sz="2400" dirty="0" err="1" smtClean="0"/>
              <a:t>Desain</a:t>
            </a:r>
            <a:r>
              <a:rPr lang="en-US" sz="2400" dirty="0" smtClean="0"/>
              <a:t> </a:t>
            </a:r>
            <a:r>
              <a:rPr lang="en-US" sz="2400" dirty="0" err="1" smtClean="0"/>
              <a:t>sementara</a:t>
            </a:r>
            <a:endParaRPr lang="en-US" sz="2400" dirty="0" smtClean="0"/>
          </a:p>
          <a:p>
            <a:r>
              <a:rPr lang="en-US" sz="2400" dirty="0" err="1" smtClean="0"/>
              <a:t>Metode</a:t>
            </a:r>
            <a:r>
              <a:rPr lang="en-US" sz="2400" dirty="0" smtClean="0"/>
              <a:t> </a:t>
            </a:r>
            <a:r>
              <a:rPr lang="en-US" sz="2400" dirty="0" err="1" smtClean="0"/>
              <a:t>kualitatif</a:t>
            </a:r>
            <a:endParaRPr lang="en-US" sz="2400" dirty="0" smtClean="0"/>
          </a:p>
          <a:p>
            <a:r>
              <a:rPr lang="en-US" sz="2400" dirty="0" err="1" smtClean="0"/>
              <a:t>Sampel</a:t>
            </a:r>
            <a:r>
              <a:rPr lang="en-US" sz="2400" dirty="0" smtClean="0"/>
              <a:t> </a:t>
            </a:r>
            <a:r>
              <a:rPr lang="en-US" sz="2400" i="1" dirty="0" smtClean="0"/>
              <a:t>purposive</a:t>
            </a:r>
          </a:p>
          <a:p>
            <a:r>
              <a:rPr lang="en-US" sz="2400" dirty="0" err="1" smtClean="0"/>
              <a:t>Analisis</a:t>
            </a:r>
            <a:r>
              <a:rPr lang="en-US" sz="2400" dirty="0" smtClean="0"/>
              <a:t> data </a:t>
            </a:r>
            <a:r>
              <a:rPr lang="en-US" sz="2400" dirty="0" err="1" smtClean="0"/>
              <a:t>induktif</a:t>
            </a:r>
            <a:endParaRPr lang="en-US" sz="2400" dirty="0" smtClean="0"/>
          </a:p>
          <a:p>
            <a:r>
              <a:rPr lang="en-US" sz="2400" dirty="0" err="1" smtClean="0"/>
              <a:t>Hasil</a:t>
            </a:r>
            <a:r>
              <a:rPr lang="en-US" sz="2400" dirty="0" smtClean="0"/>
              <a:t> yang </a:t>
            </a:r>
            <a:r>
              <a:rPr lang="en-US" sz="2400" dirty="0" err="1" smtClean="0"/>
              <a:t>disepakati</a:t>
            </a:r>
            <a:endParaRPr lang="en-US" sz="2400" dirty="0" smtClean="0"/>
          </a:p>
          <a:p>
            <a:r>
              <a:rPr lang="en-US" sz="2400" dirty="0" err="1" smtClean="0"/>
              <a:t>Penafsiran</a:t>
            </a:r>
            <a:r>
              <a:rPr lang="en-US" sz="2400" dirty="0" smtClean="0"/>
              <a:t> </a:t>
            </a:r>
            <a:r>
              <a:rPr lang="en-US" sz="2400" dirty="0" err="1" smtClean="0"/>
              <a:t>ideografik</a:t>
            </a:r>
            <a:endParaRPr lang="en-US" sz="2400" dirty="0" smtClean="0"/>
          </a:p>
          <a:p>
            <a:endParaRPr lang="en-US" sz="2400" dirty="0" smtClean="0"/>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0E3FC74F-206F-4B0E-BF22-A04C05A1FB4B}" type="slidenum">
              <a:rPr lang="en-US"/>
              <a:pPr/>
              <a:t>6</a:t>
            </a:fld>
            <a:endParaRPr lang="en-US"/>
          </a:p>
        </p:txBody>
      </p:sp>
      <p:sp>
        <p:nvSpPr>
          <p:cNvPr id="45060" name="AutoShape 4"/>
          <p:cNvSpPr>
            <a:spLocks noChangeArrowheads="1"/>
          </p:cNvSpPr>
          <p:nvPr/>
        </p:nvSpPr>
        <p:spPr bwMode="auto">
          <a:xfrm>
            <a:off x="2438400" y="609600"/>
            <a:ext cx="3886200" cy="685800"/>
          </a:xfrm>
          <a:prstGeom prst="flowChartProcess">
            <a:avLst/>
          </a:prstGeom>
          <a:solidFill>
            <a:srgbClr val="00B0F0"/>
          </a:solidFill>
          <a:ln w="9525">
            <a:solidFill>
              <a:schemeClr val="tx1"/>
            </a:solidFill>
            <a:miter lim="800000"/>
            <a:headEnd/>
            <a:tailEnd/>
          </a:ln>
          <a:effectLst/>
        </p:spPr>
        <p:txBody>
          <a:bodyPr wrap="none" anchor="ctr"/>
          <a:lstStyle/>
          <a:p>
            <a:pPr algn="ctr" eaLnBrk="0" hangingPunct="0"/>
            <a:endParaRPr lang="en-US" sz="1800" dirty="0">
              <a:latin typeface="Arial" charset="0"/>
            </a:endParaRPr>
          </a:p>
          <a:p>
            <a:pPr algn="ctr" eaLnBrk="0" hangingPunct="0"/>
            <a:r>
              <a:rPr lang="en-US" sz="1800" dirty="0" err="1">
                <a:latin typeface="Arial" charset="0"/>
              </a:rPr>
              <a:t>Mengeksplorasi</a:t>
            </a:r>
            <a:r>
              <a:rPr lang="en-US" sz="1800" dirty="0">
                <a:latin typeface="Arial" charset="0"/>
              </a:rPr>
              <a:t> </a:t>
            </a:r>
          </a:p>
          <a:p>
            <a:pPr algn="ctr" eaLnBrk="0" hangingPunct="0"/>
            <a:r>
              <a:rPr lang="en-US" sz="1800" dirty="0" err="1" smtClean="0">
                <a:latin typeface="Arial" charset="0"/>
              </a:rPr>
              <a:t>Latar</a:t>
            </a:r>
            <a:r>
              <a:rPr lang="en-US" sz="1800" dirty="0" smtClean="0">
                <a:latin typeface="Arial" charset="0"/>
              </a:rPr>
              <a:t> </a:t>
            </a:r>
            <a:r>
              <a:rPr lang="en-US" sz="1800" dirty="0" err="1" smtClean="0">
                <a:latin typeface="Arial" charset="0"/>
              </a:rPr>
              <a:t>belakang</a:t>
            </a:r>
            <a:r>
              <a:rPr lang="en-US" sz="1800" dirty="0" smtClean="0">
                <a:latin typeface="Arial" charset="0"/>
              </a:rPr>
              <a:t> </a:t>
            </a:r>
            <a:r>
              <a:rPr lang="en-US" sz="1800" dirty="0" err="1">
                <a:latin typeface="Arial" charset="0"/>
              </a:rPr>
              <a:t>Riset</a:t>
            </a:r>
            <a:endParaRPr lang="en-US" sz="1800" dirty="0">
              <a:latin typeface="Arial" charset="0"/>
            </a:endParaRPr>
          </a:p>
          <a:p>
            <a:pPr algn="ctr" eaLnBrk="0" hangingPunct="0"/>
            <a:endParaRPr lang="en-US" sz="1800" dirty="0">
              <a:latin typeface="Arial" charset="0"/>
            </a:endParaRPr>
          </a:p>
        </p:txBody>
      </p:sp>
      <p:sp>
        <p:nvSpPr>
          <p:cNvPr id="45061" name="AutoShape 5"/>
          <p:cNvSpPr>
            <a:spLocks noChangeArrowheads="1"/>
          </p:cNvSpPr>
          <p:nvPr/>
        </p:nvSpPr>
        <p:spPr bwMode="auto">
          <a:xfrm>
            <a:off x="2971800" y="1828800"/>
            <a:ext cx="2819400" cy="685800"/>
          </a:xfrm>
          <a:prstGeom prst="flowChartProcess">
            <a:avLst/>
          </a:prstGeom>
          <a:solidFill>
            <a:srgbClr val="92D050"/>
          </a:solidFill>
          <a:ln w="9525">
            <a:solidFill>
              <a:schemeClr val="tx1"/>
            </a:solidFill>
            <a:miter lim="800000"/>
            <a:headEnd/>
            <a:tailEnd/>
          </a:ln>
          <a:effectLst/>
        </p:spPr>
        <p:txBody>
          <a:bodyPr wrap="none" anchor="ctr"/>
          <a:lstStyle/>
          <a:p>
            <a:pPr algn="ctr" eaLnBrk="0" hangingPunct="0"/>
            <a:r>
              <a:rPr lang="en-US" sz="1800" dirty="0" err="1">
                <a:latin typeface="Arial" charset="0"/>
              </a:rPr>
              <a:t>Merumuskan</a:t>
            </a:r>
            <a:r>
              <a:rPr lang="en-US" sz="1800" dirty="0">
                <a:latin typeface="Arial" charset="0"/>
              </a:rPr>
              <a:t> </a:t>
            </a:r>
          </a:p>
          <a:p>
            <a:pPr algn="ctr" eaLnBrk="0" hangingPunct="0"/>
            <a:r>
              <a:rPr lang="en-US" sz="1800" dirty="0" err="1">
                <a:latin typeface="Arial" charset="0"/>
              </a:rPr>
              <a:t>Fokus</a:t>
            </a:r>
            <a:r>
              <a:rPr lang="en-US" sz="1800" dirty="0">
                <a:latin typeface="Arial" charset="0"/>
              </a:rPr>
              <a:t> &amp; </a:t>
            </a:r>
            <a:r>
              <a:rPr lang="en-US" sz="1800" dirty="0" err="1">
                <a:latin typeface="Arial" charset="0"/>
              </a:rPr>
              <a:t>Tujuan</a:t>
            </a:r>
            <a:r>
              <a:rPr lang="en-US" sz="1800" dirty="0">
                <a:latin typeface="Arial" charset="0"/>
              </a:rPr>
              <a:t> </a:t>
            </a:r>
            <a:r>
              <a:rPr lang="en-US" sz="1800" dirty="0" err="1">
                <a:latin typeface="Arial" charset="0"/>
              </a:rPr>
              <a:t>Riset</a:t>
            </a:r>
            <a:endParaRPr lang="en-US" sz="1800" dirty="0">
              <a:latin typeface="Arial" charset="0"/>
            </a:endParaRPr>
          </a:p>
        </p:txBody>
      </p:sp>
      <p:sp>
        <p:nvSpPr>
          <p:cNvPr id="45062" name="AutoShape 6"/>
          <p:cNvSpPr>
            <a:spLocks noChangeArrowheads="1"/>
          </p:cNvSpPr>
          <p:nvPr/>
        </p:nvSpPr>
        <p:spPr bwMode="auto">
          <a:xfrm>
            <a:off x="3352800" y="2971800"/>
            <a:ext cx="2057400" cy="685800"/>
          </a:xfrm>
          <a:prstGeom prst="flowChartProcess">
            <a:avLst/>
          </a:prstGeom>
          <a:solidFill>
            <a:schemeClr val="accent1"/>
          </a:solidFill>
          <a:ln w="9525">
            <a:solidFill>
              <a:schemeClr val="tx1"/>
            </a:solidFill>
            <a:prstDash val="dashDot"/>
            <a:miter lim="800000"/>
            <a:headEnd/>
            <a:tailEnd/>
          </a:ln>
          <a:effectLst/>
        </p:spPr>
        <p:txBody>
          <a:bodyPr wrap="none" anchor="ctr"/>
          <a:lstStyle/>
          <a:p>
            <a:pPr algn="ctr" eaLnBrk="0" hangingPunct="0"/>
            <a:r>
              <a:rPr lang="en-US" sz="1800" dirty="0" err="1">
                <a:latin typeface="Arial" charset="0"/>
              </a:rPr>
              <a:t>Mereview</a:t>
            </a:r>
            <a:r>
              <a:rPr lang="en-US" sz="1800" dirty="0">
                <a:latin typeface="Arial" charset="0"/>
              </a:rPr>
              <a:t> </a:t>
            </a:r>
          </a:p>
          <a:p>
            <a:pPr algn="ctr" eaLnBrk="0" hangingPunct="0"/>
            <a:r>
              <a:rPr lang="en-US" sz="1800" dirty="0" err="1">
                <a:latin typeface="Arial" charset="0"/>
              </a:rPr>
              <a:t>Literatur</a:t>
            </a:r>
            <a:r>
              <a:rPr lang="en-US" sz="1800" dirty="0">
                <a:latin typeface="Arial" charset="0"/>
              </a:rPr>
              <a:t>/</a:t>
            </a:r>
            <a:r>
              <a:rPr lang="en-US" sz="1800" dirty="0" err="1">
                <a:latin typeface="Arial" charset="0"/>
              </a:rPr>
              <a:t>Teori</a:t>
            </a:r>
            <a:endParaRPr lang="en-US" sz="1800" dirty="0">
              <a:latin typeface="Arial" charset="0"/>
            </a:endParaRPr>
          </a:p>
        </p:txBody>
      </p:sp>
      <p:sp>
        <p:nvSpPr>
          <p:cNvPr id="45063" name="AutoShape 7"/>
          <p:cNvSpPr>
            <a:spLocks noChangeArrowheads="1"/>
          </p:cNvSpPr>
          <p:nvPr/>
        </p:nvSpPr>
        <p:spPr bwMode="auto">
          <a:xfrm>
            <a:off x="990600" y="4267200"/>
            <a:ext cx="2057400" cy="685800"/>
          </a:xfrm>
          <a:prstGeom prst="flowChartProcess">
            <a:avLst/>
          </a:prstGeom>
          <a:solidFill>
            <a:srgbClr val="F7A7BA"/>
          </a:solidFill>
          <a:ln w="9525">
            <a:solidFill>
              <a:schemeClr val="tx1"/>
            </a:solidFill>
            <a:miter lim="800000"/>
            <a:headEnd/>
            <a:tailEnd/>
          </a:ln>
          <a:effectLst/>
        </p:spPr>
        <p:txBody>
          <a:bodyPr wrap="none" anchor="ctr"/>
          <a:lstStyle/>
          <a:p>
            <a:pPr algn="ctr" eaLnBrk="0" hangingPunct="0"/>
            <a:endParaRPr lang="en-US" sz="1800">
              <a:latin typeface="Arial" charset="0"/>
            </a:endParaRPr>
          </a:p>
          <a:p>
            <a:pPr algn="ctr" eaLnBrk="0" hangingPunct="0"/>
            <a:r>
              <a:rPr lang="en-US" sz="1800">
                <a:latin typeface="Arial" charset="0"/>
              </a:rPr>
              <a:t>Mengumpulkan </a:t>
            </a:r>
          </a:p>
          <a:p>
            <a:pPr algn="ctr" eaLnBrk="0" hangingPunct="0"/>
            <a:r>
              <a:rPr lang="en-US" sz="1800">
                <a:latin typeface="Arial" charset="0"/>
              </a:rPr>
              <a:t>Data</a:t>
            </a:r>
          </a:p>
          <a:p>
            <a:pPr algn="ctr" eaLnBrk="0" hangingPunct="0"/>
            <a:endParaRPr lang="en-US" sz="1800">
              <a:latin typeface="Arial" charset="0"/>
            </a:endParaRPr>
          </a:p>
        </p:txBody>
      </p:sp>
      <p:sp>
        <p:nvSpPr>
          <p:cNvPr id="45064" name="AutoShape 8"/>
          <p:cNvSpPr>
            <a:spLocks noChangeArrowheads="1"/>
          </p:cNvSpPr>
          <p:nvPr/>
        </p:nvSpPr>
        <p:spPr bwMode="auto">
          <a:xfrm>
            <a:off x="5943600" y="4267200"/>
            <a:ext cx="2057400" cy="685800"/>
          </a:xfrm>
          <a:prstGeom prst="flowChartProcess">
            <a:avLst/>
          </a:prstGeom>
          <a:solidFill>
            <a:srgbClr val="E8BAB6"/>
          </a:solidFill>
          <a:ln w="9525">
            <a:solidFill>
              <a:schemeClr val="tx1"/>
            </a:solidFill>
            <a:miter lim="800000"/>
            <a:headEnd/>
            <a:tailEnd/>
          </a:ln>
          <a:effectLst/>
        </p:spPr>
        <p:txBody>
          <a:bodyPr wrap="none" anchor="ctr"/>
          <a:lstStyle/>
          <a:p>
            <a:pPr algn="ctr" eaLnBrk="0" hangingPunct="0"/>
            <a:r>
              <a:rPr lang="en-US" sz="1800">
                <a:latin typeface="Arial" charset="0"/>
              </a:rPr>
              <a:t>Menganalisis </a:t>
            </a:r>
          </a:p>
          <a:p>
            <a:pPr algn="ctr" eaLnBrk="0" hangingPunct="0"/>
            <a:r>
              <a:rPr lang="en-US" sz="1800">
                <a:latin typeface="Arial" charset="0"/>
              </a:rPr>
              <a:t>Data</a:t>
            </a:r>
          </a:p>
        </p:txBody>
      </p:sp>
      <p:sp>
        <p:nvSpPr>
          <p:cNvPr id="45065" name="AutoShape 9"/>
          <p:cNvSpPr>
            <a:spLocks noChangeArrowheads="1"/>
          </p:cNvSpPr>
          <p:nvPr/>
        </p:nvSpPr>
        <p:spPr bwMode="auto">
          <a:xfrm>
            <a:off x="4267200" y="1295400"/>
            <a:ext cx="152400" cy="533400"/>
          </a:xfrm>
          <a:prstGeom prst="downArrow">
            <a:avLst>
              <a:gd name="adj1" fmla="val 50000"/>
              <a:gd name="adj2" fmla="val 87500"/>
            </a:avLst>
          </a:prstGeom>
          <a:solidFill>
            <a:schemeClr val="accent1"/>
          </a:solidFill>
          <a:ln w="9525">
            <a:solidFill>
              <a:schemeClr val="tx1"/>
            </a:solidFill>
            <a:miter lim="800000"/>
            <a:headEnd/>
            <a:tailEnd/>
          </a:ln>
          <a:effectLst/>
        </p:spPr>
        <p:txBody>
          <a:bodyPr wrap="none" anchor="ctr"/>
          <a:lstStyle/>
          <a:p>
            <a:endParaRPr lang="en-US"/>
          </a:p>
        </p:txBody>
      </p:sp>
      <p:sp>
        <p:nvSpPr>
          <p:cNvPr id="45066" name="AutoShape 10"/>
          <p:cNvSpPr>
            <a:spLocks noChangeArrowheads="1"/>
          </p:cNvSpPr>
          <p:nvPr/>
        </p:nvSpPr>
        <p:spPr bwMode="auto">
          <a:xfrm>
            <a:off x="4267200" y="2514600"/>
            <a:ext cx="152400" cy="457200"/>
          </a:xfrm>
          <a:prstGeom prst="downArrow">
            <a:avLst>
              <a:gd name="adj1" fmla="val 50000"/>
              <a:gd name="adj2" fmla="val 75000"/>
            </a:avLst>
          </a:prstGeom>
          <a:solidFill>
            <a:schemeClr val="accent1"/>
          </a:solidFill>
          <a:ln w="9525">
            <a:solidFill>
              <a:schemeClr val="tx1"/>
            </a:solidFill>
            <a:miter lim="800000"/>
            <a:headEnd/>
            <a:tailEnd/>
          </a:ln>
          <a:effectLst/>
        </p:spPr>
        <p:txBody>
          <a:bodyPr wrap="none" anchor="ctr"/>
          <a:lstStyle/>
          <a:p>
            <a:endParaRPr lang="en-US"/>
          </a:p>
        </p:txBody>
      </p:sp>
      <p:sp>
        <p:nvSpPr>
          <p:cNvPr id="45067" name="AutoShape 11"/>
          <p:cNvSpPr>
            <a:spLocks noChangeArrowheads="1"/>
          </p:cNvSpPr>
          <p:nvPr/>
        </p:nvSpPr>
        <p:spPr bwMode="auto">
          <a:xfrm>
            <a:off x="3048000" y="4495800"/>
            <a:ext cx="2819400" cy="228600"/>
          </a:xfrm>
          <a:prstGeom prst="leftRightArrow">
            <a:avLst>
              <a:gd name="adj1" fmla="val 50000"/>
              <a:gd name="adj2" fmla="val 246667"/>
            </a:avLst>
          </a:prstGeom>
          <a:solidFill>
            <a:schemeClr val="accent1"/>
          </a:solidFill>
          <a:ln w="9525">
            <a:solidFill>
              <a:schemeClr val="tx1"/>
            </a:solidFill>
            <a:miter lim="800000"/>
            <a:headEnd/>
            <a:tailEnd/>
          </a:ln>
          <a:effectLst/>
        </p:spPr>
        <p:txBody>
          <a:bodyPr wrap="none" anchor="ctr"/>
          <a:lstStyle/>
          <a:p>
            <a:endParaRPr lang="en-US"/>
          </a:p>
        </p:txBody>
      </p:sp>
      <p:sp>
        <p:nvSpPr>
          <p:cNvPr id="45068" name="AutoShape 12"/>
          <p:cNvSpPr>
            <a:spLocks noChangeArrowheads="1"/>
          </p:cNvSpPr>
          <p:nvPr/>
        </p:nvSpPr>
        <p:spPr bwMode="auto">
          <a:xfrm>
            <a:off x="4267200" y="3657600"/>
            <a:ext cx="152400" cy="838200"/>
          </a:xfrm>
          <a:prstGeom prst="downArrow">
            <a:avLst>
              <a:gd name="adj1" fmla="val 50000"/>
              <a:gd name="adj2" fmla="val 137500"/>
            </a:avLst>
          </a:prstGeom>
          <a:solidFill>
            <a:schemeClr val="accent1"/>
          </a:solidFill>
          <a:ln w="9525">
            <a:solidFill>
              <a:schemeClr val="tx1"/>
            </a:solidFill>
            <a:miter lim="800000"/>
            <a:headEnd/>
            <a:tailEnd/>
          </a:ln>
          <a:effectLst/>
        </p:spPr>
        <p:txBody>
          <a:bodyPr wrap="none" anchor="ctr"/>
          <a:lstStyle/>
          <a:p>
            <a:endParaRPr lang="en-US"/>
          </a:p>
        </p:txBody>
      </p:sp>
      <p:sp>
        <p:nvSpPr>
          <p:cNvPr id="45069" name="AutoShape 13"/>
          <p:cNvSpPr>
            <a:spLocks noChangeArrowheads="1"/>
          </p:cNvSpPr>
          <p:nvPr/>
        </p:nvSpPr>
        <p:spPr bwMode="auto">
          <a:xfrm>
            <a:off x="3276600" y="5486400"/>
            <a:ext cx="2895600" cy="1219200"/>
          </a:xfrm>
          <a:prstGeom prst="star16">
            <a:avLst>
              <a:gd name="adj" fmla="val 37500"/>
            </a:avLst>
          </a:prstGeom>
          <a:solidFill>
            <a:srgbClr val="FF9900"/>
          </a:solidFill>
          <a:ln w="9525">
            <a:solidFill>
              <a:schemeClr val="tx1"/>
            </a:solidFill>
            <a:miter lim="800000"/>
            <a:headEnd/>
            <a:tailEnd/>
          </a:ln>
          <a:effectLst/>
        </p:spPr>
        <p:txBody>
          <a:bodyPr wrap="none" anchor="ctr"/>
          <a:lstStyle/>
          <a:p>
            <a:pPr algn="ctr" eaLnBrk="0" hangingPunct="0"/>
            <a:r>
              <a:rPr lang="en-US" sz="1800">
                <a:latin typeface="Arial" charset="0"/>
              </a:rPr>
              <a:t>Narasi Riset</a:t>
            </a:r>
          </a:p>
        </p:txBody>
      </p:sp>
      <p:sp>
        <p:nvSpPr>
          <p:cNvPr id="14" name="Rectangle 13"/>
          <p:cNvSpPr/>
          <p:nvPr/>
        </p:nvSpPr>
        <p:spPr>
          <a:xfrm>
            <a:off x="1066800" y="381000"/>
            <a:ext cx="6324600" cy="3505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hape 16"/>
          <p:cNvCxnSpPr>
            <a:stCxn id="45064" idx="2"/>
            <a:endCxn id="45069" idx="2"/>
          </p:cNvCxnSpPr>
          <p:nvPr/>
        </p:nvCxnSpPr>
        <p:spPr>
          <a:xfrm rot="5400000">
            <a:off x="6000750" y="5124450"/>
            <a:ext cx="1143000" cy="800100"/>
          </a:xfrm>
          <a:prstGeom prst="bentConnector2">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6ADB785-6445-44FE-AD60-E724B0A66ACD}" type="slidenum">
              <a:rPr lang="en-US"/>
              <a:pPr/>
              <a:t>7</a:t>
            </a:fld>
            <a:endParaRPr lang="en-US"/>
          </a:p>
        </p:txBody>
      </p:sp>
      <p:sp>
        <p:nvSpPr>
          <p:cNvPr id="13314" name="Rectangle 2"/>
          <p:cNvSpPr>
            <a:spLocks noGrp="1" noChangeArrowheads="1"/>
          </p:cNvSpPr>
          <p:nvPr>
            <p:ph type="title"/>
          </p:nvPr>
        </p:nvSpPr>
        <p:spPr>
          <a:xfrm>
            <a:off x="685800" y="609600"/>
            <a:ext cx="7772400" cy="609600"/>
          </a:xfrm>
        </p:spPr>
        <p:txBody>
          <a:bodyPr>
            <a:normAutofit fontScale="90000"/>
          </a:bodyPr>
          <a:lstStyle/>
          <a:p>
            <a:pPr algn="l"/>
            <a:r>
              <a:rPr lang="en-US" dirty="0" smtClean="0">
                <a:solidFill>
                  <a:srgbClr val="002060"/>
                </a:solidFill>
              </a:rPr>
              <a:t>I. LATAR BELAKANG</a:t>
            </a:r>
            <a:endParaRPr lang="en-US" dirty="0">
              <a:solidFill>
                <a:srgbClr val="002060"/>
              </a:solidFill>
            </a:endParaRPr>
          </a:p>
        </p:txBody>
      </p:sp>
      <p:sp>
        <p:nvSpPr>
          <p:cNvPr id="13315" name="Rectangle 3"/>
          <p:cNvSpPr>
            <a:spLocks noGrp="1" noChangeArrowheads="1"/>
          </p:cNvSpPr>
          <p:nvPr>
            <p:ph type="body" idx="1"/>
          </p:nvPr>
        </p:nvSpPr>
        <p:spPr>
          <a:xfrm>
            <a:off x="762000" y="1447800"/>
            <a:ext cx="7772400" cy="4114800"/>
          </a:xfrm>
        </p:spPr>
        <p:txBody>
          <a:bodyPr>
            <a:normAutofit fontScale="92500" lnSpcReduction="10000"/>
          </a:bodyPr>
          <a:lstStyle/>
          <a:p>
            <a:pPr>
              <a:lnSpc>
                <a:spcPct val="90000"/>
              </a:lnSpc>
            </a:pPr>
            <a:r>
              <a:rPr lang="en-US" sz="2800" dirty="0" err="1">
                <a:solidFill>
                  <a:srgbClr val="002060"/>
                </a:solidFill>
              </a:rPr>
              <a:t>Sebagai</a:t>
            </a:r>
            <a:r>
              <a:rPr lang="en-US" sz="2800" dirty="0">
                <a:solidFill>
                  <a:srgbClr val="002060"/>
                </a:solidFill>
              </a:rPr>
              <a:t> </a:t>
            </a:r>
            <a:r>
              <a:rPr lang="en-US" sz="2800" dirty="0" err="1">
                <a:solidFill>
                  <a:srgbClr val="002060"/>
                </a:solidFill>
              </a:rPr>
              <a:t>uraian</a:t>
            </a:r>
            <a:r>
              <a:rPr lang="en-US" sz="2800" dirty="0">
                <a:solidFill>
                  <a:srgbClr val="002060"/>
                </a:solidFill>
              </a:rPr>
              <a:t> </a:t>
            </a:r>
            <a:r>
              <a:rPr lang="en-US" sz="2800" dirty="0" err="1">
                <a:solidFill>
                  <a:srgbClr val="002060"/>
                </a:solidFill>
              </a:rPr>
              <a:t>konteks</a:t>
            </a:r>
            <a:r>
              <a:rPr lang="en-US" sz="2800" dirty="0">
                <a:solidFill>
                  <a:srgbClr val="002060"/>
                </a:solidFill>
              </a:rPr>
              <a:t> </a:t>
            </a:r>
            <a:r>
              <a:rPr lang="en-US" sz="2800" dirty="0" err="1" smtClean="0">
                <a:solidFill>
                  <a:srgbClr val="002060"/>
                </a:solidFill>
              </a:rPr>
              <a:t>riset</a:t>
            </a:r>
            <a:endParaRPr lang="en-US" sz="2800" dirty="0">
              <a:solidFill>
                <a:srgbClr val="002060"/>
              </a:solidFill>
            </a:endParaRPr>
          </a:p>
          <a:p>
            <a:pPr>
              <a:lnSpc>
                <a:spcPct val="90000"/>
              </a:lnSpc>
            </a:pPr>
            <a:r>
              <a:rPr lang="en-US" sz="2800" dirty="0" err="1">
                <a:solidFill>
                  <a:srgbClr val="002060"/>
                </a:solidFill>
              </a:rPr>
              <a:t>Menjawab</a:t>
            </a:r>
            <a:r>
              <a:rPr lang="en-US" sz="2800" dirty="0">
                <a:solidFill>
                  <a:srgbClr val="002060"/>
                </a:solidFill>
              </a:rPr>
              <a:t> </a:t>
            </a:r>
            <a:r>
              <a:rPr lang="en-US" sz="2800" dirty="0" err="1">
                <a:solidFill>
                  <a:srgbClr val="002060"/>
                </a:solidFill>
              </a:rPr>
              <a:t>pertanyaan</a:t>
            </a:r>
            <a:r>
              <a:rPr lang="en-US" sz="2800" dirty="0">
                <a:solidFill>
                  <a:srgbClr val="002060"/>
                </a:solidFill>
              </a:rPr>
              <a:t> </a:t>
            </a:r>
            <a:r>
              <a:rPr lang="en-US" sz="2800" dirty="0" err="1">
                <a:solidFill>
                  <a:srgbClr val="002060"/>
                </a:solidFill>
              </a:rPr>
              <a:t>mengapa</a:t>
            </a:r>
            <a:r>
              <a:rPr lang="en-US" sz="2800" dirty="0">
                <a:solidFill>
                  <a:srgbClr val="002060"/>
                </a:solidFill>
              </a:rPr>
              <a:t> </a:t>
            </a:r>
            <a:r>
              <a:rPr lang="en-US" sz="2800" dirty="0" err="1" smtClean="0">
                <a:solidFill>
                  <a:srgbClr val="002060"/>
                </a:solidFill>
              </a:rPr>
              <a:t>riset</a:t>
            </a:r>
            <a:r>
              <a:rPr lang="en-US" sz="2800" dirty="0" smtClean="0">
                <a:solidFill>
                  <a:srgbClr val="002060"/>
                </a:solidFill>
              </a:rPr>
              <a:t> </a:t>
            </a:r>
            <a:r>
              <a:rPr lang="en-US" sz="2800" dirty="0" err="1" smtClean="0">
                <a:solidFill>
                  <a:srgbClr val="002060"/>
                </a:solidFill>
              </a:rPr>
              <a:t>atas</a:t>
            </a:r>
            <a:r>
              <a:rPr lang="en-US" sz="2800" dirty="0" smtClean="0">
                <a:solidFill>
                  <a:srgbClr val="002060"/>
                </a:solidFill>
              </a:rPr>
              <a:t> </a:t>
            </a:r>
            <a:r>
              <a:rPr lang="en-US" sz="2800" dirty="0" err="1">
                <a:solidFill>
                  <a:srgbClr val="002060"/>
                </a:solidFill>
              </a:rPr>
              <a:t>suatu</a:t>
            </a:r>
            <a:r>
              <a:rPr lang="en-US" sz="2800" dirty="0">
                <a:solidFill>
                  <a:srgbClr val="002060"/>
                </a:solidFill>
              </a:rPr>
              <a:t> </a:t>
            </a:r>
            <a:r>
              <a:rPr lang="en-US" sz="2800" dirty="0" err="1">
                <a:solidFill>
                  <a:srgbClr val="002060"/>
                </a:solidFill>
              </a:rPr>
              <a:t>fenomena</a:t>
            </a:r>
            <a:r>
              <a:rPr lang="en-US" sz="2800" dirty="0">
                <a:solidFill>
                  <a:srgbClr val="002060"/>
                </a:solidFill>
              </a:rPr>
              <a:t> </a:t>
            </a:r>
            <a:r>
              <a:rPr lang="en-US" sz="2800" dirty="0" smtClean="0">
                <a:solidFill>
                  <a:srgbClr val="002060"/>
                </a:solidFill>
              </a:rPr>
              <a:t>(</a:t>
            </a:r>
            <a:r>
              <a:rPr lang="en-US" sz="2800" dirty="0" err="1">
                <a:solidFill>
                  <a:srgbClr val="002060"/>
                </a:solidFill>
              </a:rPr>
              <a:t>permasalahan</a:t>
            </a:r>
            <a:r>
              <a:rPr lang="en-US" sz="2800" dirty="0" smtClean="0">
                <a:solidFill>
                  <a:srgbClr val="002060"/>
                </a:solidFill>
              </a:rPr>
              <a:t>) </a:t>
            </a:r>
            <a:r>
              <a:rPr lang="en-US" sz="2800" dirty="0" err="1" smtClean="0">
                <a:solidFill>
                  <a:srgbClr val="002060"/>
                </a:solidFill>
              </a:rPr>
              <a:t>akuntansi</a:t>
            </a:r>
            <a:r>
              <a:rPr lang="en-US" sz="2800" dirty="0" smtClean="0">
                <a:solidFill>
                  <a:srgbClr val="002060"/>
                </a:solidFill>
              </a:rPr>
              <a:t> </a:t>
            </a:r>
            <a:r>
              <a:rPr lang="en-US" sz="2800" dirty="0" err="1">
                <a:solidFill>
                  <a:srgbClr val="002060"/>
                </a:solidFill>
              </a:rPr>
              <a:t>dilakukan</a:t>
            </a:r>
            <a:endParaRPr lang="en-US" sz="2800" dirty="0">
              <a:solidFill>
                <a:srgbClr val="002060"/>
              </a:solidFill>
            </a:endParaRPr>
          </a:p>
          <a:p>
            <a:pPr>
              <a:lnSpc>
                <a:spcPct val="90000"/>
              </a:lnSpc>
            </a:pPr>
            <a:r>
              <a:rPr lang="en-US" sz="2800" dirty="0" err="1">
                <a:solidFill>
                  <a:srgbClr val="002060"/>
                </a:solidFill>
              </a:rPr>
              <a:t>Menjelaskan</a:t>
            </a:r>
            <a:r>
              <a:rPr lang="en-US" sz="2800" dirty="0">
                <a:solidFill>
                  <a:srgbClr val="002060"/>
                </a:solidFill>
              </a:rPr>
              <a:t> </a:t>
            </a:r>
            <a:r>
              <a:rPr lang="en-US" sz="2800" dirty="0" err="1">
                <a:solidFill>
                  <a:srgbClr val="002060"/>
                </a:solidFill>
              </a:rPr>
              <a:t>informasi</a:t>
            </a:r>
            <a:r>
              <a:rPr lang="en-US" sz="2800" dirty="0">
                <a:solidFill>
                  <a:srgbClr val="002060"/>
                </a:solidFill>
              </a:rPr>
              <a:t> </a:t>
            </a:r>
            <a:r>
              <a:rPr lang="en-US" sz="2800" dirty="0" err="1">
                <a:solidFill>
                  <a:srgbClr val="002060"/>
                </a:solidFill>
              </a:rPr>
              <a:t>awal</a:t>
            </a:r>
            <a:r>
              <a:rPr lang="en-US" sz="2800" dirty="0">
                <a:solidFill>
                  <a:srgbClr val="002060"/>
                </a:solidFill>
              </a:rPr>
              <a:t> </a:t>
            </a:r>
            <a:r>
              <a:rPr lang="en-US" sz="2800" dirty="0" err="1">
                <a:solidFill>
                  <a:srgbClr val="002060"/>
                </a:solidFill>
              </a:rPr>
              <a:t>atas</a:t>
            </a:r>
            <a:r>
              <a:rPr lang="en-US" sz="2800" dirty="0">
                <a:solidFill>
                  <a:srgbClr val="002060"/>
                </a:solidFill>
              </a:rPr>
              <a:t> </a:t>
            </a:r>
            <a:r>
              <a:rPr lang="en-US" sz="2800" dirty="0" err="1">
                <a:solidFill>
                  <a:srgbClr val="002060"/>
                </a:solidFill>
              </a:rPr>
              <a:t>suatu</a:t>
            </a:r>
            <a:r>
              <a:rPr lang="en-US" sz="2800" dirty="0">
                <a:solidFill>
                  <a:srgbClr val="002060"/>
                </a:solidFill>
              </a:rPr>
              <a:t> </a:t>
            </a:r>
            <a:r>
              <a:rPr lang="en-US" sz="3900" b="1" dirty="0" err="1">
                <a:solidFill>
                  <a:srgbClr val="002060"/>
                </a:solidFill>
              </a:rPr>
              <a:t>fenomena</a:t>
            </a:r>
            <a:r>
              <a:rPr lang="en-US" sz="3900" b="1" dirty="0">
                <a:solidFill>
                  <a:srgbClr val="002060"/>
                </a:solidFill>
              </a:rPr>
              <a:t> </a:t>
            </a:r>
            <a:r>
              <a:rPr lang="en-US" sz="2600" dirty="0" err="1" smtClean="0">
                <a:solidFill>
                  <a:srgbClr val="002060"/>
                </a:solidFill>
              </a:rPr>
              <a:t>akuntansi</a:t>
            </a:r>
            <a:r>
              <a:rPr lang="en-US" sz="2600" dirty="0" smtClean="0">
                <a:solidFill>
                  <a:srgbClr val="002060"/>
                </a:solidFill>
              </a:rPr>
              <a:t> </a:t>
            </a:r>
            <a:r>
              <a:rPr lang="en-US" sz="2800" dirty="0" smtClean="0">
                <a:solidFill>
                  <a:srgbClr val="002060"/>
                </a:solidFill>
              </a:rPr>
              <a:t>yang </a:t>
            </a:r>
            <a:r>
              <a:rPr lang="en-US" sz="2800" dirty="0" err="1">
                <a:solidFill>
                  <a:srgbClr val="002060"/>
                </a:solidFill>
              </a:rPr>
              <a:t>bersumber</a:t>
            </a:r>
            <a:r>
              <a:rPr lang="en-US" sz="2800" dirty="0">
                <a:solidFill>
                  <a:srgbClr val="002060"/>
                </a:solidFill>
              </a:rPr>
              <a:t> </a:t>
            </a:r>
            <a:r>
              <a:rPr lang="en-US" sz="2800" dirty="0" err="1">
                <a:solidFill>
                  <a:srgbClr val="002060"/>
                </a:solidFill>
              </a:rPr>
              <a:t>dari</a:t>
            </a:r>
            <a:r>
              <a:rPr lang="en-US" sz="2800" dirty="0">
                <a:solidFill>
                  <a:srgbClr val="002060"/>
                </a:solidFill>
              </a:rPr>
              <a:t> </a:t>
            </a:r>
            <a:r>
              <a:rPr lang="en-US" sz="2800" dirty="0" err="1">
                <a:solidFill>
                  <a:srgbClr val="002060"/>
                </a:solidFill>
              </a:rPr>
              <a:t>pengamatan</a:t>
            </a:r>
            <a:r>
              <a:rPr lang="en-US" sz="2800" dirty="0">
                <a:solidFill>
                  <a:srgbClr val="002060"/>
                </a:solidFill>
              </a:rPr>
              <a:t>, </a:t>
            </a:r>
            <a:r>
              <a:rPr lang="en-US" sz="2800" dirty="0" err="1">
                <a:solidFill>
                  <a:srgbClr val="002060"/>
                </a:solidFill>
              </a:rPr>
              <a:t>percakapan</a:t>
            </a:r>
            <a:r>
              <a:rPr lang="en-US" sz="2800" dirty="0">
                <a:solidFill>
                  <a:srgbClr val="002060"/>
                </a:solidFill>
              </a:rPr>
              <a:t> </a:t>
            </a:r>
            <a:r>
              <a:rPr lang="en-US" sz="2800" dirty="0" err="1">
                <a:solidFill>
                  <a:srgbClr val="002060"/>
                </a:solidFill>
              </a:rPr>
              <a:t>intens</a:t>
            </a:r>
            <a:r>
              <a:rPr lang="en-US" sz="2800" dirty="0">
                <a:solidFill>
                  <a:srgbClr val="002060"/>
                </a:solidFill>
              </a:rPr>
              <a:t> </a:t>
            </a:r>
            <a:r>
              <a:rPr lang="en-US" sz="2800" dirty="0" err="1">
                <a:solidFill>
                  <a:srgbClr val="002060"/>
                </a:solidFill>
              </a:rPr>
              <a:t>dengan</a:t>
            </a:r>
            <a:r>
              <a:rPr lang="en-US" sz="2800" dirty="0">
                <a:solidFill>
                  <a:srgbClr val="002060"/>
                </a:solidFill>
              </a:rPr>
              <a:t> </a:t>
            </a:r>
            <a:r>
              <a:rPr lang="en-US" sz="2800" dirty="0" err="1">
                <a:solidFill>
                  <a:srgbClr val="002060"/>
                </a:solidFill>
              </a:rPr>
              <a:t>orang-orang</a:t>
            </a:r>
            <a:r>
              <a:rPr lang="en-US" sz="2800" dirty="0">
                <a:solidFill>
                  <a:srgbClr val="002060"/>
                </a:solidFill>
              </a:rPr>
              <a:t> </a:t>
            </a:r>
            <a:r>
              <a:rPr lang="en-US" sz="2800" dirty="0" err="1">
                <a:solidFill>
                  <a:srgbClr val="002060"/>
                </a:solidFill>
              </a:rPr>
              <a:t>tertentu</a:t>
            </a:r>
            <a:r>
              <a:rPr lang="en-US" sz="2800" dirty="0">
                <a:solidFill>
                  <a:srgbClr val="002060"/>
                </a:solidFill>
              </a:rPr>
              <a:t> </a:t>
            </a:r>
            <a:r>
              <a:rPr lang="en-US" sz="2800" dirty="0" err="1">
                <a:solidFill>
                  <a:srgbClr val="002060"/>
                </a:solidFill>
              </a:rPr>
              <a:t>atau</a:t>
            </a:r>
            <a:r>
              <a:rPr lang="en-US" sz="2800" dirty="0">
                <a:solidFill>
                  <a:srgbClr val="002060"/>
                </a:solidFill>
              </a:rPr>
              <a:t> </a:t>
            </a:r>
            <a:r>
              <a:rPr lang="en-US" sz="2800" dirty="0" err="1">
                <a:solidFill>
                  <a:srgbClr val="002060"/>
                </a:solidFill>
              </a:rPr>
              <a:t>pelaku</a:t>
            </a:r>
            <a:r>
              <a:rPr lang="en-US" sz="2800" dirty="0">
                <a:solidFill>
                  <a:srgbClr val="002060"/>
                </a:solidFill>
              </a:rPr>
              <a:t> </a:t>
            </a:r>
            <a:r>
              <a:rPr lang="en-US" sz="2800" dirty="0" err="1">
                <a:solidFill>
                  <a:srgbClr val="002060"/>
                </a:solidFill>
              </a:rPr>
              <a:t>suatu</a:t>
            </a:r>
            <a:r>
              <a:rPr lang="en-US" sz="2800" dirty="0">
                <a:solidFill>
                  <a:srgbClr val="002060"/>
                </a:solidFill>
              </a:rPr>
              <a:t> </a:t>
            </a:r>
            <a:r>
              <a:rPr lang="en-US" sz="2800" dirty="0" err="1">
                <a:solidFill>
                  <a:srgbClr val="002060"/>
                </a:solidFill>
              </a:rPr>
              <a:t>tindakan</a:t>
            </a:r>
            <a:r>
              <a:rPr lang="en-US" sz="2800" dirty="0">
                <a:solidFill>
                  <a:srgbClr val="002060"/>
                </a:solidFill>
              </a:rPr>
              <a:t> </a:t>
            </a:r>
            <a:r>
              <a:rPr lang="en-US" sz="2800" dirty="0" err="1">
                <a:solidFill>
                  <a:srgbClr val="002060"/>
                </a:solidFill>
              </a:rPr>
              <a:t>sosial</a:t>
            </a:r>
            <a:r>
              <a:rPr lang="en-US" sz="2800" dirty="0">
                <a:solidFill>
                  <a:srgbClr val="002060"/>
                </a:solidFill>
              </a:rPr>
              <a:t>, </a:t>
            </a:r>
            <a:r>
              <a:rPr lang="en-US" sz="2800" dirty="0" err="1">
                <a:solidFill>
                  <a:srgbClr val="002060"/>
                </a:solidFill>
              </a:rPr>
              <a:t>jurnal</a:t>
            </a:r>
            <a:r>
              <a:rPr lang="en-US" sz="2800" dirty="0">
                <a:solidFill>
                  <a:srgbClr val="002060"/>
                </a:solidFill>
              </a:rPr>
              <a:t>, media </a:t>
            </a:r>
            <a:r>
              <a:rPr lang="en-US" sz="2800" dirty="0" err="1">
                <a:solidFill>
                  <a:srgbClr val="002060"/>
                </a:solidFill>
              </a:rPr>
              <a:t>massa</a:t>
            </a:r>
            <a:r>
              <a:rPr lang="en-US" sz="2800" dirty="0">
                <a:solidFill>
                  <a:srgbClr val="002060"/>
                </a:solidFill>
              </a:rPr>
              <a:t>, </a:t>
            </a:r>
            <a:r>
              <a:rPr lang="en-US" sz="2800" dirty="0" err="1">
                <a:solidFill>
                  <a:srgbClr val="002060"/>
                </a:solidFill>
              </a:rPr>
              <a:t>laporan</a:t>
            </a:r>
            <a:r>
              <a:rPr lang="en-US" sz="2800" dirty="0">
                <a:solidFill>
                  <a:srgbClr val="002060"/>
                </a:solidFill>
              </a:rPr>
              <a:t> </a:t>
            </a:r>
            <a:r>
              <a:rPr lang="en-US" sz="2800" dirty="0" err="1" smtClean="0">
                <a:solidFill>
                  <a:srgbClr val="002060"/>
                </a:solidFill>
              </a:rPr>
              <a:t>riset</a:t>
            </a:r>
            <a:endParaRPr lang="en-US" sz="2800" dirty="0">
              <a:solidFill>
                <a:srgbClr val="002060"/>
              </a:solidFill>
            </a:endParaRPr>
          </a:p>
          <a:p>
            <a:pPr>
              <a:lnSpc>
                <a:spcPct val="90000"/>
              </a:lnSpc>
            </a:pPr>
            <a:r>
              <a:rPr lang="en-US" sz="2800" dirty="0" err="1">
                <a:solidFill>
                  <a:srgbClr val="002060"/>
                </a:solidFill>
              </a:rPr>
              <a:t>Menjelaskan</a:t>
            </a:r>
            <a:r>
              <a:rPr lang="en-US" sz="2800" dirty="0">
                <a:solidFill>
                  <a:srgbClr val="002060"/>
                </a:solidFill>
              </a:rPr>
              <a:t> </a:t>
            </a:r>
            <a:r>
              <a:rPr lang="en-US" sz="2800" dirty="0" err="1">
                <a:solidFill>
                  <a:srgbClr val="002060"/>
                </a:solidFill>
              </a:rPr>
              <a:t>keunikan</a:t>
            </a:r>
            <a:r>
              <a:rPr lang="en-US" sz="2800" dirty="0">
                <a:solidFill>
                  <a:srgbClr val="002060"/>
                </a:solidFill>
              </a:rPr>
              <a:t> </a:t>
            </a:r>
            <a:r>
              <a:rPr lang="en-US" sz="2800" dirty="0" err="1" smtClean="0">
                <a:solidFill>
                  <a:srgbClr val="002060"/>
                </a:solidFill>
              </a:rPr>
              <a:t>riset</a:t>
            </a:r>
            <a:r>
              <a:rPr lang="en-US" sz="2800" dirty="0" smtClean="0">
                <a:solidFill>
                  <a:srgbClr val="002060"/>
                </a:solidFill>
              </a:rPr>
              <a:t> </a:t>
            </a:r>
            <a:r>
              <a:rPr lang="en-US" sz="2800" dirty="0" err="1">
                <a:solidFill>
                  <a:srgbClr val="002060"/>
                </a:solidFill>
              </a:rPr>
              <a:t>dan</a:t>
            </a:r>
            <a:r>
              <a:rPr lang="en-US" sz="2800" dirty="0">
                <a:solidFill>
                  <a:srgbClr val="002060"/>
                </a:solidFill>
              </a:rPr>
              <a:t> </a:t>
            </a:r>
            <a:r>
              <a:rPr lang="en-US" sz="2800" dirty="0" err="1">
                <a:solidFill>
                  <a:srgbClr val="002060"/>
                </a:solidFill>
              </a:rPr>
              <a:t>posisi</a:t>
            </a:r>
            <a:r>
              <a:rPr lang="en-US" sz="2800" dirty="0">
                <a:solidFill>
                  <a:srgbClr val="002060"/>
                </a:solidFill>
              </a:rPr>
              <a:t> </a:t>
            </a:r>
            <a:r>
              <a:rPr lang="en-US" sz="2800" dirty="0" err="1" smtClean="0">
                <a:solidFill>
                  <a:srgbClr val="002060"/>
                </a:solidFill>
              </a:rPr>
              <a:t>riset</a:t>
            </a:r>
            <a:r>
              <a:rPr lang="en-US" sz="2800" dirty="0" smtClean="0">
                <a:solidFill>
                  <a:srgbClr val="002060"/>
                </a:solidFill>
              </a:rPr>
              <a:t> </a:t>
            </a:r>
            <a:r>
              <a:rPr lang="en-US" sz="2800" dirty="0" err="1" smtClean="0">
                <a:solidFill>
                  <a:srgbClr val="002060"/>
                </a:solidFill>
              </a:rPr>
              <a:t>di</a:t>
            </a:r>
            <a:r>
              <a:rPr lang="en-US" sz="2800" dirty="0" smtClean="0">
                <a:solidFill>
                  <a:srgbClr val="002060"/>
                </a:solidFill>
              </a:rPr>
              <a:t> </a:t>
            </a:r>
            <a:r>
              <a:rPr lang="en-US" sz="2800" dirty="0" err="1">
                <a:solidFill>
                  <a:srgbClr val="002060"/>
                </a:solidFill>
              </a:rPr>
              <a:t>antara</a:t>
            </a:r>
            <a:r>
              <a:rPr lang="en-US" sz="2800" dirty="0">
                <a:solidFill>
                  <a:srgbClr val="002060"/>
                </a:solidFill>
              </a:rPr>
              <a:t> </a:t>
            </a:r>
            <a:r>
              <a:rPr lang="en-US" sz="2800" dirty="0" err="1" smtClean="0">
                <a:solidFill>
                  <a:srgbClr val="002060"/>
                </a:solidFill>
              </a:rPr>
              <a:t>riset</a:t>
            </a:r>
            <a:r>
              <a:rPr lang="en-US" sz="2800" dirty="0" smtClean="0">
                <a:solidFill>
                  <a:srgbClr val="002060"/>
                </a:solidFill>
              </a:rPr>
              <a:t> yang </a:t>
            </a:r>
            <a:r>
              <a:rPr lang="en-US" sz="2800" dirty="0" err="1">
                <a:solidFill>
                  <a:srgbClr val="002060"/>
                </a:solidFill>
              </a:rPr>
              <a:t>sudah</a:t>
            </a:r>
            <a:r>
              <a:rPr lang="en-US" sz="2800" dirty="0">
                <a:solidFill>
                  <a:srgbClr val="002060"/>
                </a:solidFill>
              </a:rPr>
              <a:t> </a:t>
            </a:r>
            <a:r>
              <a:rPr lang="en-US" sz="2800" dirty="0" err="1">
                <a:solidFill>
                  <a:srgbClr val="002060"/>
                </a:solidFill>
              </a:rPr>
              <a:t>ada</a:t>
            </a:r>
            <a:endParaRPr lang="en-US" sz="2800" dirty="0">
              <a:solidFill>
                <a:srgbClr val="002060"/>
              </a:solidFill>
            </a:endParaRPr>
          </a:p>
          <a:p>
            <a:pPr>
              <a:lnSpc>
                <a:spcPct val="90000"/>
              </a:lnSpc>
            </a:pPr>
            <a:r>
              <a:rPr lang="en-US" sz="2800" dirty="0" err="1">
                <a:solidFill>
                  <a:srgbClr val="002060"/>
                </a:solidFill>
              </a:rPr>
              <a:t>Sebagai</a:t>
            </a:r>
            <a:r>
              <a:rPr lang="en-US" sz="2800" dirty="0">
                <a:solidFill>
                  <a:srgbClr val="002060"/>
                </a:solidFill>
              </a:rPr>
              <a:t> </a:t>
            </a:r>
            <a:r>
              <a:rPr lang="en-US" sz="2800" dirty="0" err="1">
                <a:solidFill>
                  <a:srgbClr val="002060"/>
                </a:solidFill>
              </a:rPr>
              <a:t>dasar</a:t>
            </a:r>
            <a:r>
              <a:rPr lang="en-US" sz="2800" dirty="0">
                <a:solidFill>
                  <a:srgbClr val="002060"/>
                </a:solidFill>
              </a:rPr>
              <a:t> </a:t>
            </a:r>
            <a:r>
              <a:rPr lang="en-US" sz="2800" dirty="0" err="1">
                <a:solidFill>
                  <a:srgbClr val="002060"/>
                </a:solidFill>
              </a:rPr>
              <a:t>penentuan</a:t>
            </a:r>
            <a:r>
              <a:rPr lang="en-US" sz="2800" dirty="0">
                <a:solidFill>
                  <a:srgbClr val="002060"/>
                </a:solidFill>
              </a:rPr>
              <a:t> </a:t>
            </a:r>
            <a:r>
              <a:rPr lang="en-US" sz="2800" dirty="0" err="1">
                <a:solidFill>
                  <a:srgbClr val="002060"/>
                </a:solidFill>
              </a:rPr>
              <a:t>fokus</a:t>
            </a:r>
            <a:r>
              <a:rPr lang="en-US" sz="2800" dirty="0">
                <a:solidFill>
                  <a:srgbClr val="002060"/>
                </a:solidFill>
              </a:rPr>
              <a:t> </a:t>
            </a:r>
            <a:r>
              <a:rPr lang="en-US" sz="2800" dirty="0" err="1" smtClean="0">
                <a:solidFill>
                  <a:srgbClr val="002060"/>
                </a:solidFill>
              </a:rPr>
              <a:t>riset</a:t>
            </a:r>
            <a:endParaRPr lang="en-US" sz="2800" dirty="0">
              <a:solidFill>
                <a:srgbClr val="002060"/>
              </a:solidFill>
            </a:endParaRPr>
          </a:p>
          <a:p>
            <a:pPr>
              <a:lnSpc>
                <a:spcPct val="90000"/>
              </a:lnSpc>
            </a:pPr>
            <a:endParaRPr lang="en-US" sz="2800" dirty="0">
              <a:solidFill>
                <a:srgbClr val="00206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83D2645-1D14-44C8-9633-77738401E39D}" type="slidenum">
              <a:rPr lang="en-US"/>
              <a:pPr/>
              <a:t>8</a:t>
            </a:fld>
            <a:endParaRPr lang="en-US"/>
          </a:p>
        </p:txBody>
      </p:sp>
      <p:sp>
        <p:nvSpPr>
          <p:cNvPr id="15362" name="Rectangle 2"/>
          <p:cNvSpPr>
            <a:spLocks noGrp="1" noChangeArrowheads="1"/>
          </p:cNvSpPr>
          <p:nvPr>
            <p:ph type="title"/>
          </p:nvPr>
        </p:nvSpPr>
        <p:spPr/>
        <p:txBody>
          <a:bodyPr>
            <a:normAutofit/>
          </a:bodyPr>
          <a:lstStyle/>
          <a:p>
            <a:r>
              <a:rPr lang="en-US" sz="4800" b="1" dirty="0" err="1">
                <a:solidFill>
                  <a:srgbClr val="002060"/>
                </a:solidFill>
              </a:rPr>
              <a:t>Fenomena</a:t>
            </a:r>
            <a:r>
              <a:rPr lang="en-US" sz="4800" b="1" dirty="0">
                <a:solidFill>
                  <a:srgbClr val="002060"/>
                </a:solidFill>
              </a:rPr>
              <a:t> </a:t>
            </a:r>
            <a:r>
              <a:rPr lang="en-US" sz="2400" b="1" dirty="0" smtClean="0">
                <a:solidFill>
                  <a:srgbClr val="002060"/>
                </a:solidFill>
              </a:rPr>
              <a:t>(</a:t>
            </a:r>
            <a:r>
              <a:rPr lang="en-US" sz="2400" b="1" dirty="0" err="1" smtClean="0">
                <a:solidFill>
                  <a:srgbClr val="002060"/>
                </a:solidFill>
              </a:rPr>
              <a:t>akuntansi</a:t>
            </a:r>
            <a:r>
              <a:rPr lang="en-US" sz="2400" b="1" dirty="0" smtClean="0">
                <a:solidFill>
                  <a:srgbClr val="002060"/>
                </a:solidFill>
              </a:rPr>
              <a:t>) </a:t>
            </a:r>
            <a:r>
              <a:rPr lang="en-US" sz="3200" dirty="0" smtClean="0">
                <a:solidFill>
                  <a:srgbClr val="002060"/>
                </a:solidFill>
              </a:rPr>
              <a:t>yang </a:t>
            </a:r>
            <a:r>
              <a:rPr lang="en-US" sz="3200" dirty="0" err="1">
                <a:solidFill>
                  <a:srgbClr val="002060"/>
                </a:solidFill>
              </a:rPr>
              <a:t>Bagaimana</a:t>
            </a:r>
            <a:r>
              <a:rPr lang="en-US" sz="3200" dirty="0">
                <a:solidFill>
                  <a:srgbClr val="002060"/>
                </a:solidFill>
              </a:rPr>
              <a:t> </a:t>
            </a:r>
            <a:r>
              <a:rPr lang="en-US" dirty="0">
                <a:solidFill>
                  <a:srgbClr val="002060"/>
                </a:solidFill>
              </a:rPr>
              <a:t>(?)</a:t>
            </a:r>
          </a:p>
        </p:txBody>
      </p:sp>
      <p:sp>
        <p:nvSpPr>
          <p:cNvPr id="15363" name="Rectangle 3"/>
          <p:cNvSpPr>
            <a:spLocks noGrp="1" noChangeArrowheads="1"/>
          </p:cNvSpPr>
          <p:nvPr>
            <p:ph type="body" idx="1"/>
          </p:nvPr>
        </p:nvSpPr>
        <p:spPr/>
        <p:txBody>
          <a:bodyPr/>
          <a:lstStyle/>
          <a:p>
            <a:r>
              <a:rPr lang="en-US" sz="2800" dirty="0" err="1">
                <a:solidFill>
                  <a:srgbClr val="002060"/>
                </a:solidFill>
              </a:rPr>
              <a:t>Mengisyaratkan</a:t>
            </a:r>
            <a:r>
              <a:rPr lang="en-US" sz="2800" dirty="0">
                <a:solidFill>
                  <a:srgbClr val="002060"/>
                </a:solidFill>
              </a:rPr>
              <a:t> </a:t>
            </a:r>
            <a:r>
              <a:rPr lang="en-US" sz="2800" dirty="0" err="1">
                <a:solidFill>
                  <a:srgbClr val="002060"/>
                </a:solidFill>
              </a:rPr>
              <a:t>nilai</a:t>
            </a:r>
            <a:r>
              <a:rPr lang="en-US" sz="2800" dirty="0">
                <a:solidFill>
                  <a:srgbClr val="002060"/>
                </a:solidFill>
              </a:rPr>
              <a:t> </a:t>
            </a:r>
            <a:r>
              <a:rPr lang="en-US" sz="2800" dirty="0" err="1">
                <a:solidFill>
                  <a:srgbClr val="002060"/>
                </a:solidFill>
              </a:rPr>
              <a:t>temuan</a:t>
            </a:r>
            <a:r>
              <a:rPr lang="en-US" sz="2800" dirty="0">
                <a:solidFill>
                  <a:srgbClr val="002060"/>
                </a:solidFill>
              </a:rPr>
              <a:t> yang </a:t>
            </a:r>
            <a:r>
              <a:rPr lang="en-US" sz="2800" dirty="0" err="1">
                <a:solidFill>
                  <a:srgbClr val="002060"/>
                </a:solidFill>
              </a:rPr>
              <a:t>signifikan</a:t>
            </a:r>
            <a:r>
              <a:rPr lang="en-US" sz="2800" dirty="0">
                <a:solidFill>
                  <a:srgbClr val="002060"/>
                </a:solidFill>
              </a:rPr>
              <a:t> </a:t>
            </a:r>
            <a:r>
              <a:rPr lang="en-US" sz="2800" dirty="0" err="1">
                <a:solidFill>
                  <a:srgbClr val="002060"/>
                </a:solidFill>
              </a:rPr>
              <a:t>dan</a:t>
            </a:r>
            <a:r>
              <a:rPr lang="en-US" sz="2800" dirty="0">
                <a:solidFill>
                  <a:srgbClr val="002060"/>
                </a:solidFill>
              </a:rPr>
              <a:t> </a:t>
            </a:r>
            <a:r>
              <a:rPr lang="en-US" sz="2800" dirty="0" err="1">
                <a:solidFill>
                  <a:srgbClr val="002060"/>
                </a:solidFill>
              </a:rPr>
              <a:t>bermanfaat</a:t>
            </a:r>
            <a:r>
              <a:rPr lang="en-US" sz="2800" dirty="0">
                <a:solidFill>
                  <a:srgbClr val="002060"/>
                </a:solidFill>
              </a:rPr>
              <a:t> </a:t>
            </a:r>
            <a:r>
              <a:rPr lang="en-US" sz="2800" dirty="0" err="1">
                <a:solidFill>
                  <a:srgbClr val="002060"/>
                </a:solidFill>
              </a:rPr>
              <a:t>bagi</a:t>
            </a:r>
            <a:r>
              <a:rPr lang="en-US" sz="2800" dirty="0">
                <a:solidFill>
                  <a:srgbClr val="002060"/>
                </a:solidFill>
              </a:rPr>
              <a:t> </a:t>
            </a:r>
            <a:r>
              <a:rPr lang="en-US" sz="2800" dirty="0" err="1">
                <a:solidFill>
                  <a:srgbClr val="002060"/>
                </a:solidFill>
              </a:rPr>
              <a:t>pengembangan</a:t>
            </a:r>
            <a:r>
              <a:rPr lang="en-US" sz="2800" dirty="0">
                <a:solidFill>
                  <a:srgbClr val="002060"/>
                </a:solidFill>
              </a:rPr>
              <a:t> </a:t>
            </a:r>
            <a:r>
              <a:rPr lang="en-US" sz="2800" dirty="0" err="1">
                <a:solidFill>
                  <a:srgbClr val="002060"/>
                </a:solidFill>
              </a:rPr>
              <a:t>ilmu</a:t>
            </a:r>
            <a:r>
              <a:rPr lang="en-US" sz="2800" dirty="0">
                <a:solidFill>
                  <a:srgbClr val="002060"/>
                </a:solidFill>
              </a:rPr>
              <a:t> </a:t>
            </a:r>
            <a:r>
              <a:rPr lang="en-US" sz="2800" dirty="0" err="1">
                <a:solidFill>
                  <a:srgbClr val="002060"/>
                </a:solidFill>
              </a:rPr>
              <a:t>pengetahuan</a:t>
            </a:r>
            <a:r>
              <a:rPr lang="en-US" sz="2800" dirty="0">
                <a:solidFill>
                  <a:srgbClr val="002060"/>
                </a:solidFill>
              </a:rPr>
              <a:t> </a:t>
            </a:r>
            <a:r>
              <a:rPr lang="en-US" sz="2800" dirty="0" err="1">
                <a:solidFill>
                  <a:srgbClr val="002060"/>
                </a:solidFill>
              </a:rPr>
              <a:t>maupun</a:t>
            </a:r>
            <a:r>
              <a:rPr lang="en-US" sz="2800" dirty="0">
                <a:solidFill>
                  <a:srgbClr val="002060"/>
                </a:solidFill>
              </a:rPr>
              <a:t> </a:t>
            </a:r>
            <a:r>
              <a:rPr lang="en-US" sz="2800" dirty="0" err="1">
                <a:solidFill>
                  <a:srgbClr val="002060"/>
                </a:solidFill>
              </a:rPr>
              <a:t>pemecahan</a:t>
            </a:r>
            <a:r>
              <a:rPr lang="en-US" sz="2800" dirty="0">
                <a:solidFill>
                  <a:srgbClr val="002060"/>
                </a:solidFill>
              </a:rPr>
              <a:t> </a:t>
            </a:r>
            <a:r>
              <a:rPr lang="en-US" sz="2800" dirty="0" err="1">
                <a:solidFill>
                  <a:srgbClr val="002060"/>
                </a:solidFill>
              </a:rPr>
              <a:t>masalah</a:t>
            </a:r>
            <a:r>
              <a:rPr lang="en-US" sz="2800" dirty="0">
                <a:solidFill>
                  <a:srgbClr val="002060"/>
                </a:solidFill>
              </a:rPr>
              <a:t> </a:t>
            </a:r>
            <a:r>
              <a:rPr lang="en-US" sz="2800" dirty="0" err="1">
                <a:solidFill>
                  <a:srgbClr val="002060"/>
                </a:solidFill>
              </a:rPr>
              <a:t>dalam</a:t>
            </a:r>
            <a:r>
              <a:rPr lang="en-US" sz="2800" dirty="0">
                <a:solidFill>
                  <a:srgbClr val="002060"/>
                </a:solidFill>
              </a:rPr>
              <a:t> </a:t>
            </a:r>
            <a:r>
              <a:rPr lang="en-US" sz="2800" dirty="0" err="1">
                <a:solidFill>
                  <a:srgbClr val="002060"/>
                </a:solidFill>
              </a:rPr>
              <a:t>suatu</a:t>
            </a:r>
            <a:r>
              <a:rPr lang="en-US" sz="2800" dirty="0">
                <a:solidFill>
                  <a:srgbClr val="002060"/>
                </a:solidFill>
              </a:rPr>
              <a:t> </a:t>
            </a:r>
            <a:r>
              <a:rPr lang="en-US" sz="2800" dirty="0" err="1">
                <a:solidFill>
                  <a:srgbClr val="002060"/>
                </a:solidFill>
              </a:rPr>
              <a:t>masyarakat</a:t>
            </a:r>
            <a:endParaRPr lang="en-US" sz="2800" dirty="0">
              <a:solidFill>
                <a:srgbClr val="002060"/>
              </a:solidFill>
            </a:endParaRPr>
          </a:p>
          <a:p>
            <a:r>
              <a:rPr lang="en-US" sz="2800" dirty="0" err="1">
                <a:solidFill>
                  <a:srgbClr val="002060"/>
                </a:solidFill>
              </a:rPr>
              <a:t>Merupakan</a:t>
            </a:r>
            <a:r>
              <a:rPr lang="en-US" sz="2800" dirty="0">
                <a:solidFill>
                  <a:srgbClr val="002060"/>
                </a:solidFill>
              </a:rPr>
              <a:t> </a:t>
            </a:r>
            <a:r>
              <a:rPr lang="en-US" sz="2800" dirty="0" err="1">
                <a:solidFill>
                  <a:srgbClr val="002060"/>
                </a:solidFill>
              </a:rPr>
              <a:t>fenomena</a:t>
            </a:r>
            <a:r>
              <a:rPr lang="en-US" sz="2800" dirty="0">
                <a:solidFill>
                  <a:srgbClr val="002060"/>
                </a:solidFill>
              </a:rPr>
              <a:t> </a:t>
            </a:r>
            <a:r>
              <a:rPr lang="en-US" sz="2800" dirty="0" err="1">
                <a:solidFill>
                  <a:srgbClr val="002060"/>
                </a:solidFill>
              </a:rPr>
              <a:t>baru</a:t>
            </a:r>
            <a:r>
              <a:rPr lang="en-US" sz="2800" dirty="0">
                <a:solidFill>
                  <a:srgbClr val="002060"/>
                </a:solidFill>
              </a:rPr>
              <a:t> yang </a:t>
            </a:r>
            <a:r>
              <a:rPr lang="en-US" sz="2800" dirty="0" err="1">
                <a:solidFill>
                  <a:srgbClr val="002060"/>
                </a:solidFill>
              </a:rPr>
              <a:t>unik</a:t>
            </a:r>
            <a:r>
              <a:rPr lang="en-US" sz="2800" dirty="0">
                <a:solidFill>
                  <a:srgbClr val="002060"/>
                </a:solidFill>
              </a:rPr>
              <a:t> </a:t>
            </a:r>
          </a:p>
          <a:p>
            <a:r>
              <a:rPr lang="en-US" sz="2800" dirty="0" err="1">
                <a:solidFill>
                  <a:srgbClr val="002060"/>
                </a:solidFill>
              </a:rPr>
              <a:t>Mengisyaratkan</a:t>
            </a:r>
            <a:r>
              <a:rPr lang="en-US" sz="2800" dirty="0">
                <a:solidFill>
                  <a:srgbClr val="002060"/>
                </a:solidFill>
              </a:rPr>
              <a:t> </a:t>
            </a:r>
            <a:r>
              <a:rPr lang="en-US" sz="2800" dirty="0" err="1">
                <a:solidFill>
                  <a:srgbClr val="002060"/>
                </a:solidFill>
              </a:rPr>
              <a:t>adanya</a:t>
            </a:r>
            <a:r>
              <a:rPr lang="en-US" sz="2800" dirty="0">
                <a:solidFill>
                  <a:srgbClr val="002060"/>
                </a:solidFill>
              </a:rPr>
              <a:t> </a:t>
            </a:r>
            <a:r>
              <a:rPr lang="en-US" sz="2800" dirty="0" smtClean="0">
                <a:solidFill>
                  <a:srgbClr val="002060"/>
                </a:solidFill>
              </a:rPr>
              <a:t>“</a:t>
            </a:r>
            <a:r>
              <a:rPr lang="en-US" sz="2800" dirty="0" err="1" smtClean="0">
                <a:solidFill>
                  <a:srgbClr val="002060"/>
                </a:solidFill>
              </a:rPr>
              <a:t>ketidakberesan</a:t>
            </a:r>
            <a:r>
              <a:rPr lang="en-US" sz="2800" dirty="0" smtClean="0">
                <a:solidFill>
                  <a:srgbClr val="002060"/>
                </a:solidFill>
              </a:rPr>
              <a:t>” </a:t>
            </a:r>
            <a:r>
              <a:rPr lang="en-US" sz="2800" dirty="0" err="1" smtClean="0">
                <a:solidFill>
                  <a:srgbClr val="002060"/>
                </a:solidFill>
              </a:rPr>
              <a:t>dalam</a:t>
            </a:r>
            <a:r>
              <a:rPr lang="en-US" sz="2800" dirty="0" smtClean="0">
                <a:solidFill>
                  <a:srgbClr val="002060"/>
                </a:solidFill>
              </a:rPr>
              <a:t> </a:t>
            </a:r>
            <a:r>
              <a:rPr lang="en-US" sz="2800" dirty="0" err="1" smtClean="0">
                <a:solidFill>
                  <a:srgbClr val="002060"/>
                </a:solidFill>
              </a:rPr>
              <a:t>akuntansi</a:t>
            </a:r>
            <a:endParaRPr lang="en-US" sz="2800" dirty="0">
              <a:solidFill>
                <a:srgbClr val="002060"/>
              </a:solidFill>
            </a:endParaRPr>
          </a:p>
          <a:p>
            <a:r>
              <a:rPr lang="en-US" sz="2800" dirty="0" err="1">
                <a:solidFill>
                  <a:srgbClr val="002060"/>
                </a:solidFill>
              </a:rPr>
              <a:t>Fenomena</a:t>
            </a:r>
            <a:r>
              <a:rPr lang="en-US" sz="2800" dirty="0">
                <a:solidFill>
                  <a:srgbClr val="002060"/>
                </a:solidFill>
              </a:rPr>
              <a:t> </a:t>
            </a:r>
            <a:r>
              <a:rPr lang="en-US" sz="2800" dirty="0" err="1" smtClean="0">
                <a:solidFill>
                  <a:srgbClr val="002060"/>
                </a:solidFill>
              </a:rPr>
              <a:t>tersebut</a:t>
            </a:r>
            <a:r>
              <a:rPr lang="en-US" sz="2800" dirty="0" smtClean="0">
                <a:solidFill>
                  <a:srgbClr val="002060"/>
                </a:solidFill>
              </a:rPr>
              <a:t> </a:t>
            </a:r>
            <a:r>
              <a:rPr lang="en-US" sz="2800" dirty="0" err="1">
                <a:solidFill>
                  <a:srgbClr val="002060"/>
                </a:solidFill>
              </a:rPr>
              <a:t>dimungkinkan</a:t>
            </a:r>
            <a:r>
              <a:rPr lang="en-US" sz="2800" dirty="0">
                <a:solidFill>
                  <a:srgbClr val="002060"/>
                </a:solidFill>
              </a:rPr>
              <a:t> </a:t>
            </a:r>
            <a:r>
              <a:rPr lang="en-US" sz="2800" dirty="0" err="1">
                <a:solidFill>
                  <a:srgbClr val="002060"/>
                </a:solidFill>
              </a:rPr>
              <a:t>untuk</a:t>
            </a:r>
            <a:r>
              <a:rPr lang="en-US" sz="2800" dirty="0">
                <a:solidFill>
                  <a:srgbClr val="002060"/>
                </a:solidFill>
              </a:rPr>
              <a:t> </a:t>
            </a:r>
            <a:r>
              <a:rPr lang="en-US" sz="2800" dirty="0" err="1">
                <a:solidFill>
                  <a:srgbClr val="002060"/>
                </a:solidFill>
              </a:rPr>
              <a:t>diteliti</a:t>
            </a:r>
            <a:r>
              <a:rPr lang="en-US" sz="2800" dirty="0">
                <a:solidFill>
                  <a:srgbClr val="002060"/>
                </a:solidFill>
              </a:rPr>
              <a:t> </a:t>
            </a:r>
            <a:endParaRPr lang="en-US" sz="2800" dirty="0" smtClean="0">
              <a:solidFill>
                <a:srgbClr val="002060"/>
              </a:solidFill>
            </a:endParaRPr>
          </a:p>
          <a:p>
            <a:pPr>
              <a:buNone/>
            </a:pPr>
            <a:r>
              <a:rPr lang="en-US" sz="2800" dirty="0" smtClean="0">
                <a:solidFill>
                  <a:srgbClr val="002060"/>
                </a:solidFill>
              </a:rPr>
              <a:t>	(= </a:t>
            </a:r>
            <a:r>
              <a:rPr lang="en-US" sz="2800" dirty="0" err="1">
                <a:solidFill>
                  <a:srgbClr val="002060"/>
                </a:solidFill>
              </a:rPr>
              <a:t>waktu</a:t>
            </a:r>
            <a:r>
              <a:rPr lang="en-US" sz="2800" dirty="0">
                <a:solidFill>
                  <a:srgbClr val="002060"/>
                </a:solidFill>
              </a:rPr>
              <a:t>, </a:t>
            </a:r>
            <a:r>
              <a:rPr lang="en-US" sz="2800" dirty="0" err="1">
                <a:solidFill>
                  <a:srgbClr val="002060"/>
                </a:solidFill>
              </a:rPr>
              <a:t>biaya</a:t>
            </a:r>
            <a:r>
              <a:rPr lang="en-US" sz="2800" dirty="0">
                <a:solidFill>
                  <a:srgbClr val="002060"/>
                </a:solidFill>
              </a:rPr>
              <a:t>, </a:t>
            </a:r>
            <a:r>
              <a:rPr lang="en-US" sz="2800" dirty="0" err="1">
                <a:solidFill>
                  <a:srgbClr val="002060"/>
                </a:solidFill>
              </a:rPr>
              <a:t>kapasitas</a:t>
            </a:r>
            <a:r>
              <a:rPr lang="en-US" sz="2800" dirty="0">
                <a:solidFill>
                  <a:srgbClr val="002060"/>
                </a:solidFill>
              </a:rPr>
              <a:t> </a:t>
            </a:r>
            <a:r>
              <a:rPr lang="en-US" sz="2800" dirty="0" err="1">
                <a:solidFill>
                  <a:srgbClr val="002060"/>
                </a:solidFill>
              </a:rPr>
              <a:t>diri</a:t>
            </a:r>
            <a:r>
              <a:rPr lang="en-US" sz="2800" dirty="0">
                <a:solidFill>
                  <a:srgbClr val="002060"/>
                </a:solidFill>
              </a:rPr>
              <a:t> </a:t>
            </a:r>
            <a:r>
              <a:rPr lang="en-US" sz="2800" dirty="0" err="1">
                <a:solidFill>
                  <a:srgbClr val="002060"/>
                </a:solidFill>
              </a:rPr>
              <a:t>peneliti</a:t>
            </a:r>
            <a:r>
              <a:rPr lang="en-US" sz="2800" dirty="0">
                <a:solidFill>
                  <a:srgbClr val="002060"/>
                </a:solidFill>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00"/>
            <a:ext cx="4724400" cy="1143000"/>
          </a:xfrm>
        </p:spPr>
        <p:txBody>
          <a:bodyPr>
            <a:normAutofit fontScale="90000"/>
          </a:bodyPr>
          <a:lstStyle/>
          <a:p>
            <a:r>
              <a:rPr lang="en-US" dirty="0" err="1" smtClean="0"/>
              <a:t>Fenomena</a:t>
            </a:r>
            <a:r>
              <a:rPr lang="en-US" dirty="0" smtClean="0"/>
              <a:t> </a:t>
            </a:r>
            <a:r>
              <a:rPr lang="en-US" dirty="0" err="1" smtClean="0"/>
              <a:t>Akuntansi</a:t>
            </a:r>
            <a:r>
              <a:rPr lang="en-US" dirty="0" smtClean="0"/>
              <a:t> </a:t>
            </a:r>
            <a:br>
              <a:rPr lang="en-US" dirty="0" smtClean="0"/>
            </a:br>
            <a:r>
              <a:rPr lang="en-US" dirty="0" err="1" smtClean="0"/>
              <a:t>dan</a:t>
            </a:r>
            <a:r>
              <a:rPr lang="en-US" dirty="0" smtClean="0"/>
              <a:t> </a:t>
            </a:r>
            <a:r>
              <a:rPr lang="en-US" dirty="0" err="1" smtClean="0"/>
              <a:t>Ide</a:t>
            </a:r>
            <a:r>
              <a:rPr lang="en-US" dirty="0" smtClean="0"/>
              <a:t> </a:t>
            </a:r>
            <a:r>
              <a:rPr lang="en-US" dirty="0" err="1" smtClean="0"/>
              <a:t>Riset</a:t>
            </a:r>
            <a:r>
              <a:rPr lang="en-US" dirty="0" smtClean="0"/>
              <a:t>?</a:t>
            </a:r>
            <a:endParaRPr lang="en-US" dirty="0"/>
          </a:p>
        </p:txBody>
      </p:sp>
      <p:pic>
        <p:nvPicPr>
          <p:cNvPr id="3" name="Picture 5" descr="iceberg">
            <a:hlinkClick r:id="rId2"/>
          </p:cNvPr>
          <p:cNvPicPr>
            <a:picLocks noChangeAspect="1" noChangeArrowheads="1"/>
          </p:cNvPicPr>
          <p:nvPr/>
        </p:nvPicPr>
        <p:blipFill>
          <a:blip r:embed="rId3"/>
          <a:srcRect/>
          <a:stretch>
            <a:fillRect/>
          </a:stretch>
        </p:blipFill>
        <p:spPr bwMode="auto">
          <a:xfrm>
            <a:off x="5181600" y="0"/>
            <a:ext cx="3962400" cy="5029200"/>
          </a:xfrm>
          <a:prstGeom prst="rect">
            <a:avLst/>
          </a:prstGeom>
          <a:noFill/>
          <a:ln w="9525">
            <a:noFill/>
            <a:miter lim="800000"/>
            <a:headEnd/>
            <a:tailEnd/>
          </a:ln>
        </p:spPr>
      </p:pic>
      <p:pic>
        <p:nvPicPr>
          <p:cNvPr id="1027" name="Picture 3"/>
          <p:cNvPicPr>
            <a:picLocks noChangeAspect="1" noChangeArrowheads="1"/>
          </p:cNvPicPr>
          <p:nvPr/>
        </p:nvPicPr>
        <p:blipFill>
          <a:blip r:embed="rId4"/>
          <a:srcRect/>
          <a:stretch>
            <a:fillRect/>
          </a:stretch>
        </p:blipFill>
        <p:spPr bwMode="auto">
          <a:xfrm>
            <a:off x="1" y="0"/>
            <a:ext cx="5181600" cy="5257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TotalTime>
  <Words>2254</Words>
  <Application>Microsoft Office PowerPoint</Application>
  <PresentationFormat>On-screen Show (4:3)</PresentationFormat>
  <Paragraphs>170</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Memahami Fenomena dan Desain Tema Riset Akuntansi</vt:lpstr>
      <vt:lpstr>Prolog</vt:lpstr>
      <vt:lpstr>Makna Riset</vt:lpstr>
      <vt:lpstr>PowerPoint Presentation</vt:lpstr>
      <vt:lpstr>Karakteristik Riset Kualitatif</vt:lpstr>
      <vt:lpstr>PowerPoint Presentation</vt:lpstr>
      <vt:lpstr>I. LATAR BELAKANG</vt:lpstr>
      <vt:lpstr>Fenomena (akuntansi) yang Bagaimana (?)</vt:lpstr>
      <vt:lpstr>Fenomena Akuntansi  dan Ide Riset?</vt:lpstr>
      <vt:lpstr>Sebuah Pendapat dari Mautz  (dikutip oleh Belkaoui, 1996; h. 2) </vt:lpstr>
      <vt:lpstr>Akuntansi… (?)</vt:lpstr>
      <vt:lpstr>Akuntansi… (?)</vt:lpstr>
      <vt:lpstr>Akuntansi… (?)</vt:lpstr>
      <vt:lpstr>ACCOUNTABILITY VERSTEHEN: A STUDY OF ACCOUNTING  IN STATE RELIGIOUS COUNCILS IN MALAYSIA  [Abdul Rahim Abdul-Rahman  (Department of Accounting, Kulliyyah of Economics and Management Sciences, International Islamic University Malaysia) and Andrew Goddard (Division of Accounting and Finance, School of Management, University of Southampton)]</vt:lpstr>
      <vt:lpstr>Protecting agricultural accounting in the UK [by Lisa Jack (Department of Accounting, Finance and Management, University of Essex)] </vt:lpstr>
      <vt:lpstr>Political ideology and accounting regulation in China  [by Mahmoud Ezzamel &amp; Jason Zezhong Xiao (Cardiff Business School, Cardiff University) dan Aixiang Pan  (School of Accounting, Beijing Technology and Business University)] </vt:lpstr>
      <vt:lpstr>Accountics: Impacts of internationally standardized accounting on the Japanese socio-economy  (by Tomo Suzuki, SAID Business School, University of Oxford, United Kingdom)</vt:lpstr>
      <vt:lpstr>Management control, culture and ethnicity in a Chinese Indonesian company (by Sujoko Efferin (Universitas Surabaya, Surabaya, Indonesia),  Trevor Hopper  (Manchester Business School, University of Manchester, Manchester, UK;  Stockholm School of Economics, Sweden and Victoria University, Wellington, New Zealand)</vt:lpstr>
      <vt:lpstr>REFORMING THE INDONESIAN PUBLIC SECTOR: THE INTRODUCTION OF ACCRUAL ACCOUNTING  by Peter Robinson and Harun (Accounting and Finance School of Economics and Commerce, UWA Business School, The University of Western Australia)</vt:lpstr>
      <vt:lpstr>II. FOKUS RISET</vt:lpstr>
      <vt:lpstr>Contoh Fokus Riset </vt:lpstr>
      <vt:lpstr>Contoh Rumusan Masalah</vt:lpstr>
      <vt:lpstr>Ruang Lingkup Riset</vt:lpstr>
      <vt:lpstr>Tujuan Riset (1)</vt:lpstr>
      <vt:lpstr>PowerPoint Presentation</vt:lpstr>
      <vt:lpstr>Peranan Teori </vt:lpstr>
      <vt:lpstr>Epilog</vt:lpstr>
      <vt:lpstr>Referensi</vt:lpstr>
      <vt:lpstr>PowerPoint Presentation</vt:lpstr>
    </vt:vector>
  </TitlesOfParts>
  <Company>FE UB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Memahami Fenomena dan Desain Tema Riset</dc:title>
  <dc:creator>Jurusan Akuntansi</dc:creator>
  <cp:lastModifiedBy>Ari</cp:lastModifiedBy>
  <cp:revision>130</cp:revision>
  <dcterms:created xsi:type="dcterms:W3CDTF">2011-11-30T21:39:14Z</dcterms:created>
  <dcterms:modified xsi:type="dcterms:W3CDTF">2011-12-05T03:07:07Z</dcterms:modified>
</cp:coreProperties>
</file>