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3" r:id="rId15"/>
    <p:sldId id="274" r:id="rId16"/>
    <p:sldId id="275" r:id="rId17"/>
    <p:sldId id="277" r:id="rId18"/>
    <p:sldId id="268" r:id="rId19"/>
    <p:sldId id="269" r:id="rId20"/>
    <p:sldId id="270" r:id="rId21"/>
    <p:sldId id="271" r:id="rId22"/>
    <p:sldId id="272" r:id="rId23"/>
    <p:sldId id="279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5B0FD3B-D9D7-435B-A1A8-FA8C9C321224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B5BDDF-2B2F-49B6-B44B-3EC1AEAF3A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204864"/>
            <a:ext cx="3313355" cy="3024336"/>
          </a:xfrm>
        </p:spPr>
        <p:txBody>
          <a:bodyPr>
            <a:normAutofit fontScale="90000"/>
          </a:bodyPr>
          <a:lstStyle/>
          <a:p>
            <a:r>
              <a:rPr lang="id-ID" dirty="0" err="1">
                <a:solidFill>
                  <a:schemeClr val="tx1"/>
                </a:solidFill>
                <a:latin typeface="Baskerville Old Face" pitchFamily="18" charset="0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injauan</a:t>
            </a:r>
            <a: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Baskerville Old Face" pitchFamily="18" charset="0"/>
              </a:rPr>
              <a:t>F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ilosofis</a:t>
            </a:r>
            <a: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  </a:t>
            </a:r>
            <a:r>
              <a:rPr lang="id-ID" dirty="0" err="1">
                <a:solidFill>
                  <a:schemeClr val="tx1"/>
                </a:solidFill>
                <a:latin typeface="Baskerville Old Face" pitchFamily="18" charset="0"/>
              </a:rPr>
              <a:t>P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aradigma</a:t>
            </a:r>
            <a: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Baskerville Old Face" pitchFamily="18" charset="0"/>
              </a:rPr>
              <a:t>P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enelitian</a:t>
            </a:r>
            <a: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  </a:t>
            </a:r>
            <a:r>
              <a:rPr lang="id-ID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Ku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alitatif</a:t>
            </a:r>
            <a: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Baskerville Old Face" pitchFamily="18" charset="0"/>
              </a:rPr>
              <a:t>A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kuntasi</a:t>
            </a:r>
            <a: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 </a:t>
            </a:r>
            <a:r>
              <a:rPr lang="id-ID" dirty="0" err="1">
                <a:solidFill>
                  <a:schemeClr val="tx1"/>
                </a:solidFill>
                <a:latin typeface="Baskerville Old Face" pitchFamily="18" charset="0"/>
              </a:rPr>
              <a:t>K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>euangan</a:t>
            </a:r>
            <a: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  <a:latin typeface="Baskerville Old Face" pitchFamily="18" charset="0"/>
              </a:rPr>
            </a:b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013176"/>
            <a:ext cx="3309803" cy="668533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Made Sudarma</a:t>
            </a:r>
          </a:p>
          <a:p>
            <a:r>
              <a:rPr lang="id-ID" dirty="0" smtClean="0"/>
              <a:t>ARTS- 7 Desember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1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Asumsi paradigma Interpretif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subyeknya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spiritual.</a:t>
            </a:r>
          </a:p>
          <a:p>
            <a:pPr lvl="0"/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signifikansi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0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Asumsi paradigma Humanis Radikal: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terpelihara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Humanis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anti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Humanis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dipegang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mendominasi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dipegang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24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Asumsi paradigma Strukturalis Radikal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dirty="0"/>
              <a:t>Ide </a:t>
            </a:r>
            <a:r>
              <a:rPr lang="en-US" sz="1800" dirty="0" err="1"/>
              <a:t>totalitas</a:t>
            </a:r>
            <a:r>
              <a:rPr lang="en-US" sz="1800" dirty="0"/>
              <a:t>: </a:t>
            </a:r>
            <a:r>
              <a:rPr lang="en-US" sz="1800" dirty="0" err="1"/>
              <a:t>menekankan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dialektik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totalitas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unsur</a:t>
            </a:r>
            <a:r>
              <a:rPr lang="en-US" sz="1800" dirty="0"/>
              <a:t> </a:t>
            </a:r>
            <a:r>
              <a:rPr lang="en-US" sz="1800" dirty="0" err="1"/>
              <a:t>pokoknya</a:t>
            </a:r>
            <a:r>
              <a:rPr lang="en-US" sz="1800" dirty="0"/>
              <a:t>.</a:t>
            </a:r>
          </a:p>
          <a:p>
            <a:pPr lvl="0"/>
            <a:r>
              <a:rPr lang="en-US" sz="1800" dirty="0"/>
              <a:t>Ide </a:t>
            </a:r>
            <a:r>
              <a:rPr lang="en-US" sz="1800" dirty="0" err="1"/>
              <a:t>struktur</a:t>
            </a:r>
            <a:r>
              <a:rPr lang="en-US" sz="1800" dirty="0"/>
              <a:t>: </a:t>
            </a:r>
            <a:r>
              <a:rPr lang="en-US" sz="1800" dirty="0" err="1"/>
              <a:t>fokusnya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konfigurasi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yang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struktur</a:t>
            </a:r>
            <a:r>
              <a:rPr lang="en-US" sz="1800" dirty="0"/>
              <a:t>.</a:t>
            </a:r>
          </a:p>
          <a:p>
            <a:pPr lvl="0"/>
            <a:r>
              <a:rPr lang="en-US" sz="1800" dirty="0"/>
              <a:t>Ide </a:t>
            </a:r>
            <a:r>
              <a:rPr lang="en-US" sz="1800" dirty="0" err="1"/>
              <a:t>kontradiksi</a:t>
            </a:r>
            <a:r>
              <a:rPr lang="en-US" sz="1800" dirty="0"/>
              <a:t>: </a:t>
            </a:r>
            <a:r>
              <a:rPr lang="en-US" sz="1800" dirty="0" err="1"/>
              <a:t>struktur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pembentukan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, </a:t>
            </a:r>
            <a:r>
              <a:rPr lang="en-US" sz="1800" dirty="0" err="1"/>
              <a:t>berisi</a:t>
            </a:r>
            <a:r>
              <a:rPr lang="en-US" sz="1800" dirty="0"/>
              <a:t> </a:t>
            </a:r>
            <a:r>
              <a:rPr lang="en-US" sz="1800" dirty="0" err="1"/>
              <a:t>kontradiksi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antagonistis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menimbulkan</a:t>
            </a:r>
            <a:r>
              <a:rPr lang="en-US" sz="1800" dirty="0"/>
              <a:t> </a:t>
            </a:r>
            <a:r>
              <a:rPr lang="en-US" sz="1800" dirty="0" err="1"/>
              <a:t>kerusakan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.</a:t>
            </a:r>
          </a:p>
          <a:p>
            <a:r>
              <a:rPr lang="en-US" sz="1800" dirty="0"/>
              <a:t>Ide </a:t>
            </a:r>
            <a:r>
              <a:rPr lang="en-US" sz="1800" dirty="0" err="1"/>
              <a:t>krisis</a:t>
            </a:r>
            <a:r>
              <a:rPr lang="en-US" sz="1800" dirty="0"/>
              <a:t>: </a:t>
            </a:r>
            <a:r>
              <a:rPr lang="en-US" sz="1800" dirty="0" err="1"/>
              <a:t>kontradiksi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totalitas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titik</a:t>
            </a:r>
            <a:r>
              <a:rPr lang="en-US" sz="1800" dirty="0"/>
              <a:t> di </a:t>
            </a:r>
            <a:r>
              <a:rPr lang="en-US" sz="1800" dirty="0" err="1"/>
              <a:t>mana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lagi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ditahan</a:t>
            </a:r>
            <a:r>
              <a:rPr lang="en-US" sz="1800" dirty="0"/>
              <a:t>.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krisis</a:t>
            </a:r>
            <a:r>
              <a:rPr lang="en-US" sz="1800" dirty="0"/>
              <a:t> </a:t>
            </a:r>
            <a:r>
              <a:rPr lang="en-US" sz="1800" dirty="0" err="1"/>
              <a:t>ekonomi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politik</a:t>
            </a:r>
            <a:r>
              <a:rPr lang="en-US" sz="1800" dirty="0"/>
              <a:t> di </a:t>
            </a:r>
            <a:r>
              <a:rPr lang="en-US" sz="1800" dirty="0" err="1"/>
              <a:t>mana</a:t>
            </a:r>
            <a:r>
              <a:rPr lang="en-US" sz="1800" dirty="0"/>
              <a:t>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/>
              <a:t>titik</a:t>
            </a:r>
            <a:r>
              <a:rPr lang="en-US" sz="1800" dirty="0"/>
              <a:t> </a:t>
            </a:r>
            <a:r>
              <a:rPr lang="en-US" sz="1800" dirty="0" err="1"/>
              <a:t>transformasi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totalitas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di </a:t>
            </a:r>
            <a:r>
              <a:rPr lang="en-US" sz="1800" dirty="0" err="1"/>
              <a:t>mana</a:t>
            </a:r>
            <a:r>
              <a:rPr lang="en-US" sz="1800" dirty="0"/>
              <a:t> </a:t>
            </a:r>
            <a:r>
              <a:rPr lang="en-US" sz="1800" dirty="0" err="1"/>
              <a:t>sekumpulan</a:t>
            </a:r>
            <a:r>
              <a:rPr lang="en-US" sz="1800" dirty="0"/>
              <a:t> </a:t>
            </a:r>
            <a:r>
              <a:rPr lang="en-US" sz="1800" dirty="0" err="1"/>
              <a:t>struktur</a:t>
            </a:r>
            <a:r>
              <a:rPr lang="en-US" sz="1800" dirty="0"/>
              <a:t> </a:t>
            </a:r>
            <a:r>
              <a:rPr lang="en-US" sz="1800" dirty="0" err="1"/>
              <a:t>diganti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yang </a:t>
            </a:r>
            <a:r>
              <a:rPr lang="en-US" sz="1800" dirty="0" err="1"/>
              <a:t>secara</a:t>
            </a:r>
            <a:r>
              <a:rPr lang="en-US" sz="1800" dirty="0"/>
              <a:t> fundamental </a:t>
            </a:r>
            <a:r>
              <a:rPr lang="en-US" sz="1800" dirty="0" err="1"/>
              <a:t>berbeda</a:t>
            </a:r>
            <a:r>
              <a:rPr lang="en-US" sz="1800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963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Pembagian Paradigma/ Perspektif oleh Chua (1986)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90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Chua’s (1986) Mainstream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23652"/>
            <a:ext cx="7920880" cy="3769644"/>
          </a:xfrm>
        </p:spPr>
        <p:txBody>
          <a:bodyPr>
            <a:noAutofit/>
          </a:bodyPr>
          <a:lstStyle/>
          <a:p>
            <a:r>
              <a:rPr lang="en-ID" sz="1400" i="1" u="sng" dirty="0"/>
              <a:t>Belief about knowledge:</a:t>
            </a:r>
            <a:endParaRPr lang="en-US" sz="1400" dirty="0"/>
          </a:p>
          <a:p>
            <a:r>
              <a:rPr lang="en-ID" sz="1400" i="1" dirty="0"/>
              <a:t>Theory is separate from observations that may be used to verify or falsify a theory. </a:t>
            </a:r>
            <a:r>
              <a:rPr lang="en-ID" sz="1400" i="1" dirty="0" err="1"/>
              <a:t>Hypothetico</a:t>
            </a:r>
            <a:r>
              <a:rPr lang="en-ID" sz="1400" i="1" dirty="0"/>
              <a:t> deductive account of scientific explanation </a:t>
            </a:r>
            <a:r>
              <a:rPr lang="en-ID" sz="1400" i="1" dirty="0" smtClean="0"/>
              <a:t>accepted</a:t>
            </a:r>
            <a:r>
              <a:rPr lang="en-ID" sz="1400" i="1" dirty="0"/>
              <a:t> </a:t>
            </a:r>
            <a:endParaRPr lang="en-US" sz="1400" dirty="0"/>
          </a:p>
          <a:p>
            <a:r>
              <a:rPr lang="en-ID" sz="1400" i="1" dirty="0"/>
              <a:t>Quantitative method of data analysis and collection which allows favoured</a:t>
            </a:r>
            <a:endParaRPr lang="en-US" sz="1400" dirty="0"/>
          </a:p>
          <a:p>
            <a:r>
              <a:rPr lang="en-ID" sz="1400" i="1" dirty="0"/>
              <a:t> </a:t>
            </a:r>
            <a:endParaRPr lang="en-US" sz="1400" dirty="0"/>
          </a:p>
          <a:p>
            <a:r>
              <a:rPr lang="en-ID" sz="1400" i="1" u="sng" dirty="0"/>
              <a:t>Belief about Physical and Social Reality</a:t>
            </a:r>
            <a:endParaRPr lang="en-US" sz="1400" dirty="0"/>
          </a:p>
          <a:p>
            <a:r>
              <a:rPr lang="en-ID" sz="1400" i="1" dirty="0"/>
              <a:t>Empirical reality is external and objective to the </a:t>
            </a:r>
            <a:r>
              <a:rPr lang="en-ID" sz="1400" i="1" dirty="0" err="1"/>
              <a:t>subject.Human</a:t>
            </a:r>
            <a:r>
              <a:rPr lang="en-ID" sz="1400" i="1" dirty="0"/>
              <a:t> beings are also characterized as passive objects, not seen as makers of social reality</a:t>
            </a:r>
            <a:r>
              <a:rPr lang="en-ID" sz="1400" i="1" dirty="0" smtClean="0"/>
              <a:t>.</a:t>
            </a:r>
            <a:endParaRPr lang="en-US" sz="1400" dirty="0"/>
          </a:p>
          <a:p>
            <a:r>
              <a:rPr lang="en-ID" sz="1400" i="1" dirty="0"/>
              <a:t>Single goal of utility maximization assumed for individuals and firms, Means-end rationality </a:t>
            </a:r>
            <a:r>
              <a:rPr lang="en-ID" sz="1400" i="1" dirty="0" smtClean="0"/>
              <a:t>assumed</a:t>
            </a:r>
            <a:r>
              <a:rPr lang="en-ID" sz="1400" i="1" dirty="0"/>
              <a:t> </a:t>
            </a:r>
            <a:endParaRPr lang="en-US" sz="1400" dirty="0"/>
          </a:p>
          <a:p>
            <a:r>
              <a:rPr lang="en-ID" sz="1400" i="1" dirty="0"/>
              <a:t>Societies and organization are essentially stable, “dysfunctional” conflicts may be managed through design of appropriate accounting control.</a:t>
            </a:r>
            <a:endParaRPr lang="en-US" sz="1400" dirty="0"/>
          </a:p>
          <a:p>
            <a:r>
              <a:rPr lang="en-ID" sz="1400" i="1" dirty="0"/>
              <a:t> </a:t>
            </a:r>
            <a:endParaRPr lang="en-US" sz="1400" dirty="0"/>
          </a:p>
          <a:p>
            <a:r>
              <a:rPr lang="en-ID" sz="1400" i="1" u="sng" dirty="0"/>
              <a:t>Relationship Between Theory and Practice</a:t>
            </a:r>
            <a:endParaRPr lang="en-US" sz="1400" dirty="0"/>
          </a:p>
          <a:p>
            <a:r>
              <a:rPr lang="en-ID" sz="1400" i="1" dirty="0"/>
              <a:t>Accounting specifies means, not ends. Acceptance of extant institutional structures.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6987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Chua’s (1986) Interpretive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136904" cy="3699773"/>
          </a:xfrm>
        </p:spPr>
        <p:txBody>
          <a:bodyPr>
            <a:noAutofit/>
          </a:bodyPr>
          <a:lstStyle/>
          <a:p>
            <a:r>
              <a:rPr lang="en-ID" sz="1400" i="1" u="sng" dirty="0"/>
              <a:t>Belief about knowledge:</a:t>
            </a:r>
            <a:endParaRPr lang="en-US" sz="1400" dirty="0"/>
          </a:p>
          <a:p>
            <a:r>
              <a:rPr lang="en-ID" sz="1400" i="1" dirty="0"/>
              <a:t>Scientific explanation of human intention sought. Their adequacy is assessed via the criteria of logical consistency, subjective interpretation, and agreement with actor’s common sense interpretation</a:t>
            </a:r>
            <a:endParaRPr lang="en-US" sz="1400" dirty="0"/>
          </a:p>
          <a:p>
            <a:r>
              <a:rPr lang="en-ID" sz="1400" i="1" dirty="0" smtClean="0"/>
              <a:t>Ethnographic </a:t>
            </a:r>
            <a:r>
              <a:rPr lang="en-ID" sz="1400" i="1" dirty="0"/>
              <a:t>work, case studies, and participant observation encouraged. Actors studied in </a:t>
            </a:r>
            <a:r>
              <a:rPr lang="en-ID" sz="1400" i="1" dirty="0" err="1"/>
              <a:t>theor</a:t>
            </a:r>
            <a:r>
              <a:rPr lang="en-ID" sz="1400" i="1" dirty="0"/>
              <a:t> everyday world</a:t>
            </a:r>
            <a:endParaRPr lang="en-US" sz="1400" dirty="0"/>
          </a:p>
          <a:p>
            <a:pPr marL="68580" indent="0">
              <a:buNone/>
            </a:pPr>
            <a:r>
              <a:rPr lang="en-ID" sz="1400" i="1" dirty="0"/>
              <a:t> </a:t>
            </a:r>
            <a:endParaRPr lang="en-US" sz="1400" dirty="0"/>
          </a:p>
          <a:p>
            <a:r>
              <a:rPr lang="en-ID" sz="1400" i="1" u="sng" dirty="0"/>
              <a:t>Belief about Physical and Social Reality</a:t>
            </a:r>
            <a:endParaRPr lang="en-US" sz="1400" dirty="0"/>
          </a:p>
          <a:p>
            <a:r>
              <a:rPr lang="en-ID" sz="1400" i="1" dirty="0"/>
              <a:t>Social reality is emergent, subjectively created, and objectified through human interaction.</a:t>
            </a:r>
            <a:endParaRPr lang="en-US" sz="1400" dirty="0"/>
          </a:p>
          <a:p>
            <a:r>
              <a:rPr lang="en-ID" sz="1400" i="1" dirty="0" smtClean="0"/>
              <a:t>All </a:t>
            </a:r>
            <a:r>
              <a:rPr lang="en-ID" sz="1400" i="1" dirty="0"/>
              <a:t>actions have meaning and intention that are retrospectively endowed and that are grounded in social and historical practices</a:t>
            </a:r>
            <a:endParaRPr lang="en-US" sz="1400" dirty="0"/>
          </a:p>
          <a:p>
            <a:r>
              <a:rPr lang="en-ID" sz="1400" i="1" dirty="0" smtClean="0"/>
              <a:t>Social </a:t>
            </a:r>
            <a:r>
              <a:rPr lang="en-ID" sz="1400" i="1" dirty="0"/>
              <a:t>order assumed. Conflict mediated through common schemes of social meanings. </a:t>
            </a:r>
            <a:endParaRPr lang="en-US" sz="1400" dirty="0"/>
          </a:p>
          <a:p>
            <a:endParaRPr lang="en-US" sz="1400" dirty="0"/>
          </a:p>
          <a:p>
            <a:r>
              <a:rPr lang="en-ID" sz="1400" i="1" u="sng" dirty="0"/>
              <a:t>Relationship Between Theory and Practice</a:t>
            </a:r>
            <a:endParaRPr lang="en-US" sz="1400" dirty="0"/>
          </a:p>
          <a:p>
            <a:r>
              <a:rPr lang="en-ID" sz="1400" i="1" dirty="0"/>
              <a:t>Theory seeks only to explain action and to understand how social order is produced and reproduced</a:t>
            </a:r>
            <a:r>
              <a:rPr lang="en-ID" sz="1400" i="1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0749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Chua’s (1986) Critical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608512"/>
          </a:xfrm>
        </p:spPr>
        <p:txBody>
          <a:bodyPr>
            <a:noAutofit/>
          </a:bodyPr>
          <a:lstStyle/>
          <a:p>
            <a:r>
              <a:rPr lang="en-ID" sz="1400" i="1" u="sng" dirty="0"/>
              <a:t>Belief about knowledge:</a:t>
            </a:r>
            <a:endParaRPr lang="en-US" sz="1400" dirty="0"/>
          </a:p>
          <a:p>
            <a:r>
              <a:rPr lang="en-ID" sz="1400" i="1" dirty="0"/>
              <a:t>Criteria for judging theories are temporal and context bound. Historical, ethnographic research and case studies more commonly used</a:t>
            </a:r>
            <a:endParaRPr lang="en-US" sz="1400" dirty="0"/>
          </a:p>
          <a:p>
            <a:pPr marL="68580" indent="0">
              <a:buNone/>
            </a:pPr>
            <a:endParaRPr lang="en-US" sz="1400" dirty="0"/>
          </a:p>
          <a:p>
            <a:r>
              <a:rPr lang="en-ID" sz="1400" i="1" u="sng" dirty="0"/>
              <a:t>Belief about Physical and Social Reality</a:t>
            </a:r>
            <a:endParaRPr lang="en-US" sz="1400" dirty="0"/>
          </a:p>
          <a:p>
            <a:r>
              <a:rPr lang="en-ID" sz="1400" i="1" dirty="0"/>
              <a:t>Human beings have inner potentialities which are alienated (prevented from full emergence) through restrictive mechanism. Objects can only be understood through a study of their historical development and change within the totality of </a:t>
            </a:r>
            <a:r>
              <a:rPr lang="en-ID" sz="1400" i="1" dirty="0" smtClean="0"/>
              <a:t>relations</a:t>
            </a:r>
            <a:endParaRPr lang="en-US" sz="1400" dirty="0"/>
          </a:p>
          <a:p>
            <a:r>
              <a:rPr lang="en-ID" sz="1400" i="1" dirty="0"/>
              <a:t>Empirical reality is characterized by objective, real relations which are transformed and reproduced through subjective interaction</a:t>
            </a:r>
            <a:r>
              <a:rPr lang="en-ID" sz="1400" i="1" dirty="0" smtClean="0"/>
              <a:t>.</a:t>
            </a:r>
            <a:endParaRPr lang="en-US" sz="1400" dirty="0"/>
          </a:p>
          <a:p>
            <a:r>
              <a:rPr lang="en-ID" sz="1400" i="1" dirty="0"/>
              <a:t>Human intention, rationality and agency are accepted, but this is critically </a:t>
            </a:r>
            <a:r>
              <a:rPr lang="en-ID" sz="1400" i="1" dirty="0" err="1"/>
              <a:t>analyzed</a:t>
            </a:r>
            <a:r>
              <a:rPr lang="en-ID" sz="1400" i="1" dirty="0"/>
              <a:t> given a belief in false consciousness and </a:t>
            </a:r>
            <a:r>
              <a:rPr lang="en-ID" sz="1400" i="1" dirty="0" smtClean="0"/>
              <a:t>ideology</a:t>
            </a:r>
            <a:r>
              <a:rPr lang="en-ID" sz="1400" i="1" dirty="0"/>
              <a:t> </a:t>
            </a:r>
            <a:endParaRPr lang="en-US" sz="1400" dirty="0"/>
          </a:p>
          <a:p>
            <a:r>
              <a:rPr lang="en-ID" sz="1400" i="1" dirty="0"/>
              <a:t>Fundamental conflict is endemic to society. Conflict arises because of injustice and ideology in the social, economic and political domains which obscure the creative dimension in people</a:t>
            </a:r>
            <a:endParaRPr lang="en-US" sz="1400" dirty="0"/>
          </a:p>
          <a:p>
            <a:pPr marL="68580" indent="0">
              <a:buNone/>
            </a:pPr>
            <a:endParaRPr lang="en-US" sz="1400" dirty="0"/>
          </a:p>
          <a:p>
            <a:r>
              <a:rPr lang="en-ID" sz="1400" i="1" u="sng" dirty="0"/>
              <a:t>Relationship Between Theory and Practice</a:t>
            </a:r>
            <a:endParaRPr lang="en-US" sz="1400" dirty="0"/>
          </a:p>
          <a:p>
            <a:r>
              <a:rPr lang="en-ID" sz="1400" i="1" dirty="0"/>
              <a:t>Theory has a critical imperative: the identification and </a:t>
            </a:r>
            <a:r>
              <a:rPr lang="en-ID" sz="1400" i="1" dirty="0" smtClean="0"/>
              <a:t>removal</a:t>
            </a:r>
            <a:r>
              <a:rPr lang="id-ID" sz="1400" i="1" dirty="0" smtClean="0"/>
              <a:t> </a:t>
            </a:r>
            <a:r>
              <a:rPr lang="en-ID" sz="1400" i="1" dirty="0" smtClean="0"/>
              <a:t>of </a:t>
            </a:r>
            <a:r>
              <a:rPr lang="en-ID" sz="1400" i="1" dirty="0"/>
              <a:t>domination and ideological practices..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7418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Secara umum paradigma selain positif dikelompokkan menjadi paradigma non-positif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Istilah umum:</a:t>
            </a:r>
          </a:p>
          <a:p>
            <a:r>
              <a:rPr lang="id-ID" dirty="0" smtClean="0"/>
              <a:t>Paradigma positif – kuantitatif</a:t>
            </a:r>
          </a:p>
          <a:p>
            <a:r>
              <a:rPr lang="id-ID" dirty="0" smtClean="0"/>
              <a:t>Paradigma non-positif- kualitatif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24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Ontologi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721900"/>
              </p:ext>
            </p:extLst>
          </p:nvPr>
        </p:nvGraphicFramePr>
        <p:xfrm>
          <a:off x="1115616" y="2852936"/>
          <a:ext cx="684076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465956"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Non-positivisme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Posistivisme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9221"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Realitas adalah subyektif dan berganda sebagaimana yang diperlihatkan oleh partisipan dalam studi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Realitas adalah obyektif dan tunggal terlepas dari peneliti.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897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Epistemologi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97354"/>
              </p:ext>
            </p:extLst>
          </p:nvPr>
        </p:nvGraphicFramePr>
        <p:xfrm>
          <a:off x="1403648" y="2852937"/>
          <a:ext cx="5839638" cy="1631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9819"/>
                <a:gridCol w="2919819"/>
              </a:tblGrid>
              <a:tr h="514937"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Non-positivisme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Posistivisme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6815"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Peneliti berinteraksi dengan yang diteliti.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Peneliti independen dari yang diteliti.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99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2121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Mencari kebenaran-pengetahuan</a:t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sz="2200" dirty="0" smtClean="0">
                <a:solidFill>
                  <a:schemeClr val="tx1"/>
                </a:solidFill>
              </a:rPr>
              <a:t>(lihat gambar ini dan coba jelaskan mengapa “realita” pengantrian BLT/Bantuan Langsung Tunai ini terjadi)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2507426"/>
            <a:ext cx="6840760" cy="3513862"/>
          </a:xfrm>
        </p:spPr>
      </p:pic>
    </p:spTree>
    <p:extLst>
      <p:ext uri="{BB962C8B-B14F-4D97-AF65-F5344CB8AC3E}">
        <p14:creationId xmlns:p14="http://schemas.microsoft.com/office/powerpoint/2010/main" val="357725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Aksiologi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781396"/>
              </p:ext>
            </p:extLst>
          </p:nvPr>
        </p:nvGraphicFramePr>
        <p:xfrm>
          <a:off x="1475656" y="2636913"/>
          <a:ext cx="6192688" cy="2059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3096344"/>
              </a:tblGrid>
              <a:tr h="839882"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Non-positivisme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Posistivisme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254"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Value-laden dan bias.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Value-free dan tidak bias.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043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Retoris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774084"/>
              </p:ext>
            </p:extLst>
          </p:nvPr>
        </p:nvGraphicFramePr>
        <p:xfrm>
          <a:off x="1619726" y="2852936"/>
          <a:ext cx="6120626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313"/>
                <a:gridCol w="3060313"/>
              </a:tblGrid>
              <a:tr h="596841"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Non-positivisme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Posistivisme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74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600">
                          <a:effectLst/>
                        </a:rPr>
                        <a:t>Informal</a:t>
                      </a:r>
                      <a:endParaRPr lang="en-US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600">
                          <a:effectLst/>
                        </a:rPr>
                        <a:t>Mengembangkan keputusan</a:t>
                      </a:r>
                      <a:endParaRPr lang="en-US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600">
                          <a:effectLst/>
                        </a:rPr>
                        <a:t>Personal voice</a:t>
                      </a:r>
                      <a:endParaRPr lang="en-US" sz="16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600">
                          <a:effectLst/>
                        </a:rPr>
                        <a:t>Kata-kata kualitatif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600" dirty="0">
                          <a:effectLst/>
                        </a:rPr>
                        <a:t>Formal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600" dirty="0">
                          <a:effectLst/>
                        </a:rPr>
                        <a:t>Berdasarkan pada seperangkat definisi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600" dirty="0">
                          <a:effectLst/>
                        </a:rPr>
                        <a:t>Impersonal voice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600" dirty="0">
                          <a:effectLst/>
                        </a:rPr>
                        <a:t>Kata-kata yang dikuantifikasi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633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id-ID" dirty="0" smtClean="0"/>
              <a:t>Metodologi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196917"/>
              </p:ext>
            </p:extLst>
          </p:nvPr>
        </p:nvGraphicFramePr>
        <p:xfrm>
          <a:off x="611560" y="1916832"/>
          <a:ext cx="7704856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33598"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Non-positivisme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Posistivisme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802" marR="59802" marT="0" marB="0"/>
                </a:tc>
              </a:tr>
              <a:tr h="35198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>
                          <a:effectLst/>
                        </a:rPr>
                        <a:t>Proses induktif</a:t>
                      </a:r>
                      <a:endParaRPr lang="en-US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>
                          <a:effectLst/>
                        </a:rPr>
                        <a:t>Mutual simultaneous shaping of factors</a:t>
                      </a:r>
                      <a:endParaRPr lang="en-US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>
                          <a:effectLst/>
                        </a:rPr>
                        <a:t>Emerging design; kategori-kategori diidentifikasi selama proses penelitian</a:t>
                      </a:r>
                      <a:endParaRPr lang="en-US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>
                          <a:effectLst/>
                        </a:rPr>
                        <a:t>Dibatasi konteks</a:t>
                      </a:r>
                      <a:endParaRPr lang="en-US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>
                          <a:effectLst/>
                        </a:rPr>
                        <a:t>Pola-pola, teori-teori dikembangkan untuk memahami</a:t>
                      </a:r>
                      <a:endParaRPr lang="en-US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>
                          <a:effectLst/>
                        </a:rPr>
                        <a:t>Akurasi dan keandalan melalui verifikasi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 dirty="0">
                          <a:effectLst/>
                        </a:rPr>
                        <a:t>Proses deduktif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 dirty="0">
                          <a:effectLst/>
                        </a:rPr>
                        <a:t>Sebab akibat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 dirty="0" smtClean="0">
                          <a:effectLst/>
                        </a:rPr>
                        <a:t>Static </a:t>
                      </a:r>
                      <a:r>
                        <a:rPr lang="id-ID" sz="1400" dirty="0">
                          <a:effectLst/>
                        </a:rPr>
                        <a:t>design; kategori-kategori ditentukan sebelum penelitian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 dirty="0">
                          <a:effectLst/>
                        </a:rPr>
                        <a:t>Bebas konteks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 dirty="0">
                          <a:effectLst/>
                        </a:rPr>
                        <a:t>Generalisasi untuk prediksi dan eksplanasi</a:t>
                      </a:r>
                      <a:endParaRPr lang="en-US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d-ID" sz="1400" dirty="0">
                          <a:effectLst/>
                        </a:rPr>
                        <a:t>Akurasi dan keandalan melalui validitas dan realibilitas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02" marR="598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562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15257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Banyak paradigma!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33365" y="3717032"/>
            <a:ext cx="3295019" cy="1964677"/>
          </a:xfrm>
        </p:spPr>
        <p:txBody>
          <a:bodyPr>
            <a:no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MULTIPARADIGMA!!!</a:t>
            </a:r>
          </a:p>
          <a:p>
            <a:endParaRPr lang="id-ID" sz="2400" dirty="0">
              <a:solidFill>
                <a:schemeClr val="tx1"/>
              </a:solidFill>
            </a:endParaRPr>
          </a:p>
          <a:p>
            <a:r>
              <a:rPr lang="id-ID" sz="2400" dirty="0" smtClean="0">
                <a:solidFill>
                  <a:schemeClr val="tx1"/>
                </a:solidFill>
              </a:rPr>
              <a:t>Bukankah “cara pandang” kita menjadi semakin kaya?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41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RENUNGAN SEMENTARA: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id-ID" dirty="0" err="1"/>
              <a:t>P</a:t>
            </a:r>
            <a:r>
              <a:rPr lang="en-US" dirty="0" err="1" smtClean="0"/>
              <a:t>erlu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renungan</a:t>
            </a:r>
            <a:r>
              <a:rPr lang="en-US" dirty="0"/>
              <a:t>,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jawabannya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i="1" dirty="0"/>
              <a:t>self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realita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kedamaian</a:t>
            </a:r>
            <a:r>
              <a:rPr lang="en-US" dirty="0"/>
              <a:t>, </a:t>
            </a:r>
            <a:r>
              <a:rPr lang="en-US" dirty="0" err="1"/>
              <a:t>kebahagiaan</a:t>
            </a:r>
            <a:r>
              <a:rPr lang="en-US" dirty="0"/>
              <a:t>, </a:t>
            </a:r>
            <a:r>
              <a:rPr lang="en-US" dirty="0" err="1"/>
              <a:t>kesejahteraan</a:t>
            </a:r>
            <a:r>
              <a:rPr lang="en-US" dirty="0"/>
              <a:t>, </a:t>
            </a:r>
            <a:r>
              <a:rPr lang="en-US" dirty="0" err="1"/>
              <a:t>keheningan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, </a:t>
            </a:r>
            <a:r>
              <a:rPr lang="en-US" dirty="0" err="1"/>
              <a:t>kehidupan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.</a:t>
            </a:r>
            <a:endParaRPr lang="id-ID" b="1" u="sng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id-ID" b="1" u="sng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u="sng" dirty="0" err="1" smtClean="0">
                <a:solidFill>
                  <a:schemeClr val="tx1"/>
                </a:solidFill>
              </a:rPr>
              <a:t>Inilah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tujuan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hakiki</a:t>
            </a:r>
            <a:r>
              <a:rPr lang="en-US" b="1" u="sng" dirty="0">
                <a:solidFill>
                  <a:schemeClr val="tx1"/>
                </a:solidFill>
              </a:rPr>
              <a:t>  </a:t>
            </a:r>
            <a:r>
              <a:rPr lang="en-US" b="1" u="sng" dirty="0" err="1">
                <a:solidFill>
                  <a:schemeClr val="tx1"/>
                </a:solidFill>
              </a:rPr>
              <a:t>ilmu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pe</a:t>
            </a:r>
            <a:r>
              <a:rPr lang="id-ID" b="1" u="sng" dirty="0">
                <a:solidFill>
                  <a:schemeClr val="tx1"/>
                </a:solidFill>
              </a:rPr>
              <a:t>n</a:t>
            </a:r>
            <a:r>
              <a:rPr lang="en-US" b="1" u="sng" dirty="0" err="1">
                <a:solidFill>
                  <a:schemeClr val="tx1"/>
                </a:solidFill>
              </a:rPr>
              <a:t>getahuan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untuk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memberikan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kesejahteraan</a:t>
            </a:r>
            <a:r>
              <a:rPr lang="en-US" b="1" u="sng" dirty="0">
                <a:solidFill>
                  <a:schemeClr val="tx1"/>
                </a:solidFill>
              </a:rPr>
              <a:t>, </a:t>
            </a:r>
            <a:r>
              <a:rPr lang="en-US" b="1" u="sng" dirty="0" err="1">
                <a:solidFill>
                  <a:schemeClr val="tx1"/>
                </a:solidFill>
              </a:rPr>
              <a:t>kedamaian</a:t>
            </a:r>
            <a:r>
              <a:rPr lang="en-US" b="1" u="sng" dirty="0">
                <a:solidFill>
                  <a:schemeClr val="tx1"/>
                </a:solidFill>
              </a:rPr>
              <a:t>, </a:t>
            </a:r>
            <a:r>
              <a:rPr lang="en-US" b="1" u="sng" dirty="0" err="1">
                <a:solidFill>
                  <a:schemeClr val="tx1"/>
                </a:solidFill>
              </a:rPr>
              <a:t>kebahagiaan</a:t>
            </a:r>
            <a:r>
              <a:rPr lang="en-US" b="1" u="sng" dirty="0">
                <a:solidFill>
                  <a:schemeClr val="tx1"/>
                </a:solidFill>
              </a:rPr>
              <a:t>, </a:t>
            </a:r>
            <a:r>
              <a:rPr lang="en-US" b="1" u="sng" dirty="0" err="1">
                <a:solidFill>
                  <a:schemeClr val="tx1"/>
                </a:solidFill>
              </a:rPr>
              <a:t>humanis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dan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harmoni</a:t>
            </a:r>
            <a:r>
              <a:rPr lang="en-US" b="1" u="sng" dirty="0">
                <a:solidFill>
                  <a:schemeClr val="tx1"/>
                </a:solidFill>
              </a:rPr>
              <a:t>  </a:t>
            </a:r>
            <a:r>
              <a:rPr lang="en-US" b="1" u="sng" dirty="0" err="1">
                <a:solidFill>
                  <a:schemeClr val="tx1"/>
                </a:solidFill>
              </a:rPr>
              <a:t>bukan</a:t>
            </a:r>
            <a:r>
              <a:rPr lang="en-US" b="1" u="sng" dirty="0">
                <a:solidFill>
                  <a:schemeClr val="tx1"/>
                </a:solidFill>
              </a:rPr>
              <a:t> de-</a:t>
            </a:r>
            <a:r>
              <a:rPr lang="en-US" b="1" u="sng" dirty="0" err="1">
                <a:solidFill>
                  <a:schemeClr val="tx1"/>
                </a:solidFill>
              </a:rPr>
              <a:t>humanisasi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dan</a:t>
            </a:r>
            <a:r>
              <a:rPr lang="en-US" b="1" u="sng" dirty="0">
                <a:solidFill>
                  <a:schemeClr val="tx1"/>
                </a:solidFill>
              </a:rPr>
              <a:t> dis-</a:t>
            </a:r>
            <a:r>
              <a:rPr lang="en-US" b="1" u="sng" dirty="0" err="1">
                <a:solidFill>
                  <a:schemeClr val="tx1"/>
                </a:solidFill>
              </a:rPr>
              <a:t>harmoni</a:t>
            </a:r>
            <a:r>
              <a:rPr lang="en-US" b="1" u="sng" dirty="0">
                <a:solidFill>
                  <a:schemeClr val="tx1"/>
                </a:solidFill>
              </a:rPr>
              <a:t>.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12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Selamat bereksplorasi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Terima kasih...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6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Pilih jawaban yang paling sesuai untuk anda: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A. Masyarakat Indonesia memang secara umum miskin dan wanita adalah korban utama dalam kemiskinan ini.</a:t>
            </a:r>
          </a:p>
          <a:p>
            <a:r>
              <a:rPr lang="id-ID" dirty="0" smtClean="0"/>
              <a:t>B. Masyarakat dikungkung kemiskinan dan pemerintah tidak dapat memberikan solusi terhadap kemiskinan.</a:t>
            </a:r>
          </a:p>
          <a:p>
            <a:r>
              <a:rPr lang="id-ID" dirty="0" smtClean="0"/>
              <a:t>C. Ada hubungan antara jumlah pengantri BLU dengan tingkat kemiskinan. Semakin banyak yang mengantri artinya semakin tinggi tingkat kemiskinan.</a:t>
            </a:r>
          </a:p>
          <a:p>
            <a:r>
              <a:rPr lang="id-ID" dirty="0" smtClean="0"/>
              <a:t>D. Perlu menggali cara lain untuk menyelesaikan masalah kemiskinan yang dapat mengkomplementer cara saat ini.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1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Apa paradigma anda?</a:t>
            </a:r>
            <a:br>
              <a:rPr lang="id-ID" dirty="0" smtClean="0"/>
            </a:br>
            <a:r>
              <a:rPr lang="id-ID" dirty="0" smtClean="0"/>
              <a:t>Jika jawaban anda: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A. Anda cenderung memahami keteraturan sosial secara subyektif- INTERPRETIF</a:t>
            </a:r>
          </a:p>
          <a:p>
            <a:r>
              <a:rPr lang="id-ID" dirty="0" smtClean="0"/>
              <a:t>B. Anda cenderung melihat perlunya emansipasi-KRITIS</a:t>
            </a:r>
          </a:p>
          <a:p>
            <a:r>
              <a:rPr lang="id-ID" dirty="0" smtClean="0"/>
              <a:t>C. Anda cenderung melihat hubungan sebab akibat atas realita- POSITIF</a:t>
            </a:r>
          </a:p>
          <a:p>
            <a:r>
              <a:rPr lang="id-ID" dirty="0" smtClean="0"/>
              <a:t>D. Anda cenderung berfikir bahwa nilai/cara lain yang belum ada sama penting- POSMODEREN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5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PARADIGMA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C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dikonstruksi</a:t>
            </a:r>
            <a:r>
              <a:rPr lang="en-US" dirty="0"/>
              <a:t> 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model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id-ID" dirty="0"/>
              <a:t>inilah yang disebut dengan paradigma </a:t>
            </a:r>
            <a:r>
              <a:rPr lang="en-US" dirty="0"/>
              <a:t>(Thomas Kuhn</a:t>
            </a:r>
            <a:r>
              <a:rPr lang="id-ID" dirty="0"/>
              <a:t>,</a:t>
            </a:r>
            <a:r>
              <a:rPr lang="en-US" dirty="0"/>
              <a:t> 1962) </a:t>
            </a:r>
            <a:r>
              <a:rPr lang="en-US" i="1" dirty="0"/>
              <a:t>The Structure of Scientific revolution. 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khasanah</a:t>
            </a:r>
            <a:r>
              <a:rPr lang="en-US" dirty="0"/>
              <a:t> </a:t>
            </a:r>
            <a:r>
              <a:rPr lang="en-US" dirty="0" err="1"/>
              <a:t>epistemolog</a:t>
            </a:r>
            <a:r>
              <a:rPr lang="id-ID" dirty="0"/>
              <a:t>i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worldview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id-ID" dirty="0"/>
              <a:t>. </a:t>
            </a:r>
            <a:r>
              <a:rPr lang="en-US" i="1" dirty="0"/>
              <a:t>Worldview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, </a:t>
            </a:r>
            <a:r>
              <a:rPr lang="en-US" dirty="0" err="1"/>
              <a:t>perasaan</a:t>
            </a:r>
            <a:r>
              <a:rPr lang="id-ID" dirty="0"/>
              <a:t>,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orang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motor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keberlangsungan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moral (</a:t>
            </a:r>
            <a:r>
              <a:rPr lang="en-US" dirty="0" err="1"/>
              <a:t>Mulawarman</a:t>
            </a:r>
            <a:r>
              <a:rPr lang="id-ID" dirty="0"/>
              <a:t>,</a:t>
            </a:r>
            <a:r>
              <a:rPr lang="en-US" dirty="0"/>
              <a:t> 2010).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Berbagai klasifikasi paradigma: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Fungsionalis/positif, interpretif, humanis radikal, strukturalis radikal (Burrell dan Morgan,1979)</a:t>
            </a:r>
          </a:p>
          <a:p>
            <a:r>
              <a:rPr lang="id-ID" dirty="0" smtClean="0"/>
              <a:t>Mainstream, Interpretif, Kritis (Chua ,1986)</a:t>
            </a:r>
          </a:p>
          <a:p>
            <a:r>
              <a:rPr lang="id-ID" dirty="0"/>
              <a:t>P</a:t>
            </a:r>
            <a:r>
              <a:rPr lang="en-GB" dirty="0" err="1" smtClean="0"/>
              <a:t>osmoder</a:t>
            </a:r>
            <a:r>
              <a:rPr lang="id-ID" dirty="0" smtClean="0"/>
              <a:t>en</a:t>
            </a:r>
            <a:r>
              <a:rPr lang="en-GB" dirty="0" smtClean="0"/>
              <a:t> (</a:t>
            </a:r>
            <a:r>
              <a:rPr lang="en-GB" dirty="0" err="1"/>
              <a:t>Gioia</a:t>
            </a:r>
            <a:r>
              <a:rPr lang="en-GB" dirty="0"/>
              <a:t> and </a:t>
            </a:r>
            <a:r>
              <a:rPr lang="en-GB" dirty="0" err="1"/>
              <a:t>Pietre</a:t>
            </a:r>
            <a:r>
              <a:rPr lang="en-GB" dirty="0"/>
              <a:t>, 1990; </a:t>
            </a:r>
            <a:r>
              <a:rPr lang="en-GB" dirty="0" err="1"/>
              <a:t>Triyuwono</a:t>
            </a:r>
            <a:r>
              <a:rPr lang="en-GB" dirty="0"/>
              <a:t>, 2006, 2010</a:t>
            </a:r>
            <a:r>
              <a:rPr lang="en-GB" dirty="0" smtClean="0"/>
              <a:t>)</a:t>
            </a:r>
            <a:endParaRPr lang="id-ID" dirty="0" smtClean="0"/>
          </a:p>
          <a:p>
            <a:r>
              <a:rPr lang="id-ID" dirty="0" smtClean="0"/>
              <a:t>Religius (Mulawarman,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1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82074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tx1"/>
                </a:solidFill>
              </a:rPr>
              <a:t>Rentang pemahaman ilmu sosial (Burrell dan Morgan 1979):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9738"/>
            <a:ext cx="7560840" cy="459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75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Pembagian Paradigma menurut Burrell dan Morgan: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704856" cy="499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09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Asumsi paradigma Fungsionalis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d-ID" dirty="0" smtClean="0"/>
              <a:t>B</a:t>
            </a:r>
            <a:r>
              <a:rPr lang="en-US" dirty="0" err="1" smtClean="0"/>
              <a:t>ahwa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yang </a:t>
            </a:r>
            <a:r>
              <a:rPr lang="en-US" dirty="0" err="1"/>
              <a:t>kongkrit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Standar</a:t>
            </a:r>
            <a:r>
              <a:rPr lang="en-US" dirty="0"/>
              <a:t> universal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r>
              <a:rPr lang="en-US" dirty="0"/>
              <a:t>.</a:t>
            </a:r>
          </a:p>
          <a:p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regulasi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01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</TotalTime>
  <Words>983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Tinjauan Filosofis  Paradigma Penelitian  Kualitatif Akuntasi dan Keuangan </vt:lpstr>
      <vt:lpstr>Mencari kebenaran-pengetahuan (lihat gambar ini dan coba jelaskan mengapa “realita” pengantrian BLT/Bantuan Langsung Tunai ini terjadi)</vt:lpstr>
      <vt:lpstr>Pilih jawaban yang paling sesuai untuk anda:</vt:lpstr>
      <vt:lpstr>Apa paradigma anda? Jika jawaban anda:</vt:lpstr>
      <vt:lpstr>PARADIGMA</vt:lpstr>
      <vt:lpstr>Berbagai klasifikasi paradigma:</vt:lpstr>
      <vt:lpstr>Rentang pemahaman ilmu sosial (Burrell dan Morgan 1979):</vt:lpstr>
      <vt:lpstr>Pembagian Paradigma menurut Burrell dan Morgan:</vt:lpstr>
      <vt:lpstr>Asumsi paradigma Fungsionalis</vt:lpstr>
      <vt:lpstr>Asumsi paradigma Interpretif</vt:lpstr>
      <vt:lpstr>Asumsi paradigma Humanis Radikal:</vt:lpstr>
      <vt:lpstr>Asumsi paradigma Strukturalis Radikal</vt:lpstr>
      <vt:lpstr>Pembagian Paradigma/ Perspektif oleh Chua (1986)</vt:lpstr>
      <vt:lpstr>Chua’s (1986) Mainstream Perspective</vt:lpstr>
      <vt:lpstr>Chua’s (1986) Interpretive Perspective</vt:lpstr>
      <vt:lpstr>Chua’s (1986) Critical Perspective</vt:lpstr>
      <vt:lpstr>Secara umum paradigma selain positif dikelompokkan menjadi paradigma non-positif</vt:lpstr>
      <vt:lpstr>Ontologi</vt:lpstr>
      <vt:lpstr>Epistemologi</vt:lpstr>
      <vt:lpstr>Aksiologi</vt:lpstr>
      <vt:lpstr>Retoris</vt:lpstr>
      <vt:lpstr>Metodologi</vt:lpstr>
      <vt:lpstr>Banyak paradigma!</vt:lpstr>
      <vt:lpstr>RENUNGAN SEMENTARA:</vt:lpstr>
      <vt:lpstr>Selamat bereksplorasi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Filosofis  Paradigma Penelitian  Kualitatif Akuntasi dan Keuangan</dc:title>
  <dc:creator>Ari</dc:creator>
  <cp:lastModifiedBy>Ari</cp:lastModifiedBy>
  <cp:revision>17</cp:revision>
  <dcterms:created xsi:type="dcterms:W3CDTF">2011-12-03T23:23:02Z</dcterms:created>
  <dcterms:modified xsi:type="dcterms:W3CDTF">2011-12-04T01:09:41Z</dcterms:modified>
</cp:coreProperties>
</file>