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6" r:id="rId14"/>
    <p:sldId id="273" r:id="rId15"/>
    <p:sldId id="274" r:id="rId16"/>
    <p:sldId id="275" r:id="rId17"/>
    <p:sldId id="277" r:id="rId18"/>
    <p:sldId id="268" r:id="rId19"/>
    <p:sldId id="269" r:id="rId20"/>
    <p:sldId id="270" r:id="rId21"/>
    <p:sldId id="271" r:id="rId22"/>
    <p:sldId id="272" r:id="rId23"/>
    <p:sldId id="279" r:id="rId24"/>
    <p:sldId id="278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5B0FD3B-D9D7-435B-A1A8-FA8C9C321224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0B5BDDF-2B2F-49B6-B44B-3EC1AEAF3A0A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0FD3B-D9D7-435B-A1A8-FA8C9C321224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BDDF-2B2F-49B6-B44B-3EC1AEAF3A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0FD3B-D9D7-435B-A1A8-FA8C9C321224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BDDF-2B2F-49B6-B44B-3EC1AEAF3A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0FD3B-D9D7-435B-A1A8-FA8C9C321224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BDDF-2B2F-49B6-B44B-3EC1AEAF3A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0FD3B-D9D7-435B-A1A8-FA8C9C321224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BDDF-2B2F-49B6-B44B-3EC1AEAF3A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0FD3B-D9D7-435B-A1A8-FA8C9C321224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BDDF-2B2F-49B6-B44B-3EC1AEAF3A0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0FD3B-D9D7-435B-A1A8-FA8C9C321224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BDDF-2B2F-49B6-B44B-3EC1AEAF3A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0FD3B-D9D7-435B-A1A8-FA8C9C321224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BDDF-2B2F-49B6-B44B-3EC1AEAF3A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0FD3B-D9D7-435B-A1A8-FA8C9C321224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BDDF-2B2F-49B6-B44B-3EC1AEAF3A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0FD3B-D9D7-435B-A1A8-FA8C9C321224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BDDF-2B2F-49B6-B44B-3EC1AEAF3A0A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0FD3B-D9D7-435B-A1A8-FA8C9C321224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BDDF-2B2F-49B6-B44B-3EC1AEAF3A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5B0FD3B-D9D7-435B-A1A8-FA8C9C321224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0B5BDDF-2B2F-49B6-B44B-3EC1AEAF3A0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204864"/>
            <a:ext cx="3313355" cy="3024336"/>
          </a:xfrm>
        </p:spPr>
        <p:txBody>
          <a:bodyPr>
            <a:normAutofit fontScale="90000"/>
          </a:bodyPr>
          <a:lstStyle/>
          <a:p>
            <a:r>
              <a:rPr lang="id-ID" dirty="0" err="1">
                <a:solidFill>
                  <a:schemeClr val="tx1"/>
                </a:solidFill>
                <a:latin typeface="Baskerville Old Face" pitchFamily="18" charset="0"/>
              </a:rPr>
              <a:t>T</a:t>
            </a:r>
            <a:r>
              <a:rPr lang="en-US" dirty="0" err="1" smtClean="0">
                <a:solidFill>
                  <a:schemeClr val="tx1"/>
                </a:solidFill>
                <a:effectLst/>
                <a:latin typeface="Baskerville Old Face" pitchFamily="18" charset="0"/>
              </a:rPr>
              <a:t>injauan</a:t>
            </a:r>
            <a:r>
              <a:rPr lang="en-US" dirty="0" smtClean="0">
                <a:solidFill>
                  <a:schemeClr val="tx1"/>
                </a:solidFill>
                <a:effectLst/>
                <a:latin typeface="Baskerville Old Face" pitchFamily="18" charset="0"/>
              </a:rPr>
              <a:t> </a:t>
            </a:r>
            <a:r>
              <a:rPr lang="id-ID" dirty="0" err="1">
                <a:solidFill>
                  <a:schemeClr val="tx1"/>
                </a:solidFill>
                <a:latin typeface="Baskerville Old Face" pitchFamily="18" charset="0"/>
              </a:rPr>
              <a:t>F</a:t>
            </a:r>
            <a:r>
              <a:rPr lang="en-US" dirty="0" err="1" smtClean="0">
                <a:solidFill>
                  <a:schemeClr val="tx1"/>
                </a:solidFill>
                <a:effectLst/>
                <a:latin typeface="Baskerville Old Face" pitchFamily="18" charset="0"/>
              </a:rPr>
              <a:t>ilosofis</a:t>
            </a:r>
            <a:r>
              <a:rPr lang="en-US" dirty="0" smtClean="0">
                <a:solidFill>
                  <a:schemeClr val="tx1"/>
                </a:solidFill>
                <a:effectLst/>
                <a:latin typeface="Baskerville Old Face" pitchFamily="18" charset="0"/>
              </a:rPr>
              <a:t>  </a:t>
            </a:r>
            <a:r>
              <a:rPr lang="id-ID" dirty="0" err="1">
                <a:solidFill>
                  <a:schemeClr val="tx1"/>
                </a:solidFill>
                <a:latin typeface="Baskerville Old Face" pitchFamily="18" charset="0"/>
              </a:rPr>
              <a:t>P</a:t>
            </a:r>
            <a:r>
              <a:rPr lang="en-US" dirty="0" err="1" smtClean="0">
                <a:solidFill>
                  <a:schemeClr val="tx1"/>
                </a:solidFill>
                <a:effectLst/>
                <a:latin typeface="Baskerville Old Face" pitchFamily="18" charset="0"/>
              </a:rPr>
              <a:t>aradigma</a:t>
            </a:r>
            <a:r>
              <a:rPr lang="en-US" dirty="0" smtClean="0">
                <a:solidFill>
                  <a:schemeClr val="tx1"/>
                </a:solidFill>
                <a:effectLst/>
                <a:latin typeface="Baskerville Old Face" pitchFamily="18" charset="0"/>
              </a:rPr>
              <a:t> </a:t>
            </a:r>
            <a:r>
              <a:rPr lang="id-ID" dirty="0" err="1">
                <a:solidFill>
                  <a:schemeClr val="tx1"/>
                </a:solidFill>
                <a:latin typeface="Baskerville Old Face" pitchFamily="18" charset="0"/>
              </a:rPr>
              <a:t>P</a:t>
            </a:r>
            <a:r>
              <a:rPr lang="en-US" dirty="0" err="1" smtClean="0">
                <a:solidFill>
                  <a:schemeClr val="tx1"/>
                </a:solidFill>
                <a:effectLst/>
                <a:latin typeface="Baskerville Old Face" pitchFamily="18" charset="0"/>
              </a:rPr>
              <a:t>enelitian</a:t>
            </a:r>
            <a:r>
              <a:rPr lang="en-US" dirty="0" smtClean="0">
                <a:solidFill>
                  <a:schemeClr val="tx1"/>
                </a:solidFill>
                <a:effectLst/>
                <a:latin typeface="Baskerville Old Face" pitchFamily="18" charset="0"/>
              </a:rPr>
              <a:t>  </a:t>
            </a:r>
            <a:r>
              <a:rPr lang="id-ID" dirty="0" smtClean="0">
                <a:solidFill>
                  <a:schemeClr val="tx1"/>
                </a:solidFill>
                <a:effectLst/>
                <a:latin typeface="Baskerville Old Face" pitchFamily="18" charset="0"/>
              </a:rPr>
              <a:t>Ku</a:t>
            </a:r>
            <a:r>
              <a:rPr lang="en-US" dirty="0" err="1" smtClean="0">
                <a:solidFill>
                  <a:schemeClr val="tx1"/>
                </a:solidFill>
                <a:effectLst/>
                <a:latin typeface="Baskerville Old Face" pitchFamily="18" charset="0"/>
              </a:rPr>
              <a:t>alitatif</a:t>
            </a:r>
            <a:r>
              <a:rPr lang="en-US" dirty="0" smtClean="0">
                <a:solidFill>
                  <a:schemeClr val="tx1"/>
                </a:solidFill>
                <a:effectLst/>
                <a:latin typeface="Baskerville Old Face" pitchFamily="18" charset="0"/>
              </a:rPr>
              <a:t> </a:t>
            </a:r>
            <a:r>
              <a:rPr lang="id-ID" dirty="0" err="1">
                <a:solidFill>
                  <a:schemeClr val="tx1"/>
                </a:solidFill>
                <a:latin typeface="Baskerville Old Face" pitchFamily="18" charset="0"/>
              </a:rPr>
              <a:t>A</a:t>
            </a:r>
            <a:r>
              <a:rPr lang="en-US" dirty="0" err="1" smtClean="0">
                <a:solidFill>
                  <a:schemeClr val="tx1"/>
                </a:solidFill>
                <a:effectLst/>
                <a:latin typeface="Baskerville Old Face" pitchFamily="18" charset="0"/>
              </a:rPr>
              <a:t>kuntasi</a:t>
            </a:r>
            <a:r>
              <a:rPr lang="en-US" dirty="0" smtClean="0">
                <a:solidFill>
                  <a:schemeClr val="tx1"/>
                </a:solidFill>
                <a:effectLst/>
                <a:latin typeface="Baskerville Old Face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ffectLst/>
                <a:latin typeface="Baskerville Old Face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effectLst/>
                <a:latin typeface="Baskerville Old Face" pitchFamily="18" charset="0"/>
              </a:rPr>
              <a:t> </a:t>
            </a:r>
            <a:r>
              <a:rPr lang="id-ID" dirty="0" err="1">
                <a:solidFill>
                  <a:schemeClr val="tx1"/>
                </a:solidFill>
                <a:latin typeface="Baskerville Old Face" pitchFamily="18" charset="0"/>
              </a:rPr>
              <a:t>K</a:t>
            </a:r>
            <a:r>
              <a:rPr lang="en-US" dirty="0" err="1" smtClean="0">
                <a:solidFill>
                  <a:schemeClr val="tx1"/>
                </a:solidFill>
                <a:effectLst/>
                <a:latin typeface="Baskerville Old Face" pitchFamily="18" charset="0"/>
              </a:rPr>
              <a:t>euangan</a:t>
            </a:r>
            <a:r>
              <a:rPr lang="en-US" dirty="0" smtClean="0">
                <a:solidFill>
                  <a:schemeClr val="tx1"/>
                </a:solidFill>
                <a:effectLst/>
                <a:latin typeface="Baskerville Old Face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effectLst/>
                <a:latin typeface="Baskerville Old Face" pitchFamily="18" charset="0"/>
              </a:rPr>
            </a:br>
            <a:endParaRPr lang="en-US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5013176"/>
            <a:ext cx="3309803" cy="668533"/>
          </a:xfrm>
        </p:spPr>
        <p:txBody>
          <a:bodyPr>
            <a:normAutofit lnSpcReduction="10000"/>
          </a:bodyPr>
          <a:lstStyle/>
          <a:p>
            <a:r>
              <a:rPr lang="id-ID" dirty="0" smtClean="0"/>
              <a:t>Made Sudarma</a:t>
            </a:r>
          </a:p>
          <a:p>
            <a:r>
              <a:rPr lang="id-ID" dirty="0" smtClean="0"/>
              <a:t>ARTS- 7 Desember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717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Asumsi paradigma Interpretif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/>
              <a:t>Memandang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proses yang </a:t>
            </a:r>
            <a:r>
              <a:rPr lang="en-US" dirty="0" err="1"/>
              <a:t>diciptakan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alam</a:t>
            </a:r>
            <a:r>
              <a:rPr lang="en-US" dirty="0"/>
              <a:t>,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subyeknya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spiritual.</a:t>
            </a:r>
          </a:p>
          <a:p>
            <a:pPr lvl="0"/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terbentuk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terjaga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, </a:t>
            </a:r>
            <a:r>
              <a:rPr lang="en-US" dirty="0" err="1"/>
              <a:t>signifikansi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maknanya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dipahami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303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Asumsi paradigma Humanis Radikal: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realitas</a:t>
            </a:r>
            <a:r>
              <a:rPr lang="en-US" dirty="0"/>
              <a:t> </a:t>
            </a:r>
            <a:r>
              <a:rPr lang="en-US" dirty="0" err="1"/>
              <a:t>tercipta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terpelihara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Humanis</a:t>
            </a:r>
            <a:r>
              <a:rPr lang="en-US" dirty="0"/>
              <a:t> </a:t>
            </a:r>
            <a:r>
              <a:rPr lang="en-US" dirty="0" err="1"/>
              <a:t>radikal</a:t>
            </a:r>
            <a:r>
              <a:rPr lang="en-US" dirty="0"/>
              <a:t> </a:t>
            </a:r>
            <a:r>
              <a:rPr lang="en-US" dirty="0" err="1"/>
              <a:t>cenderung</a:t>
            </a:r>
            <a:r>
              <a:rPr lang="en-US" dirty="0"/>
              <a:t> </a:t>
            </a:r>
            <a:r>
              <a:rPr lang="en-US" dirty="0" err="1"/>
              <a:t>memandang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anti </a:t>
            </a:r>
            <a:r>
              <a:rPr lang="en-US" dirty="0" err="1"/>
              <a:t>manusia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Humanis</a:t>
            </a:r>
            <a:r>
              <a:rPr lang="en-US" dirty="0"/>
              <a:t> </a:t>
            </a:r>
            <a:r>
              <a:rPr lang="en-US" dirty="0" err="1"/>
              <a:t>radikal</a:t>
            </a:r>
            <a:r>
              <a:rPr lang="en-US" dirty="0"/>
              <a:t> </a:t>
            </a:r>
            <a:r>
              <a:rPr lang="en-US" dirty="0" err="1"/>
              <a:t>percaya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</a:t>
            </a:r>
            <a:r>
              <a:rPr lang="en-US" dirty="0" err="1"/>
              <a:t>dipegang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keseluruhan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keseluruhan</a:t>
            </a:r>
            <a:r>
              <a:rPr lang="en-US" dirty="0"/>
              <a:t> </a:t>
            </a:r>
            <a:r>
              <a:rPr lang="en-US" dirty="0" err="1"/>
              <a:t>mendominasi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yang </a:t>
            </a:r>
            <a:r>
              <a:rPr lang="en-US" dirty="0" err="1"/>
              <a:t>dipegang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624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Asumsi paradigma Strukturalis Radikal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1800" dirty="0"/>
              <a:t>Ide </a:t>
            </a:r>
            <a:r>
              <a:rPr lang="en-US" sz="1800" dirty="0" err="1"/>
              <a:t>totalitas</a:t>
            </a:r>
            <a:r>
              <a:rPr lang="en-US" sz="1800" dirty="0"/>
              <a:t>: </a:t>
            </a:r>
            <a:r>
              <a:rPr lang="en-US" sz="1800" dirty="0" err="1"/>
              <a:t>menekankan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hubungan</a:t>
            </a:r>
            <a:r>
              <a:rPr lang="en-US" sz="1800" dirty="0"/>
              <a:t> </a:t>
            </a:r>
            <a:r>
              <a:rPr lang="en-US" sz="1800" dirty="0" err="1"/>
              <a:t>dialektik</a:t>
            </a:r>
            <a:r>
              <a:rPr lang="en-US" sz="1800" dirty="0"/>
              <a:t> </a:t>
            </a:r>
            <a:r>
              <a:rPr lang="en-US" sz="1800" dirty="0" err="1"/>
              <a:t>antara</a:t>
            </a:r>
            <a:r>
              <a:rPr lang="en-US" sz="1800" dirty="0"/>
              <a:t> </a:t>
            </a:r>
            <a:r>
              <a:rPr lang="en-US" sz="1800" dirty="0" err="1"/>
              <a:t>totalitas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bagian</a:t>
            </a:r>
            <a:r>
              <a:rPr lang="en-US" sz="1800" dirty="0"/>
              <a:t> </a:t>
            </a:r>
            <a:r>
              <a:rPr lang="en-US" sz="1800" dirty="0" err="1"/>
              <a:t>unsur</a:t>
            </a:r>
            <a:r>
              <a:rPr lang="en-US" sz="1800" dirty="0"/>
              <a:t> </a:t>
            </a:r>
            <a:r>
              <a:rPr lang="en-US" sz="1800" dirty="0" err="1"/>
              <a:t>pokoknya</a:t>
            </a:r>
            <a:r>
              <a:rPr lang="en-US" sz="1800" dirty="0"/>
              <a:t>.</a:t>
            </a:r>
          </a:p>
          <a:p>
            <a:pPr lvl="0"/>
            <a:r>
              <a:rPr lang="en-US" sz="1800" dirty="0"/>
              <a:t>Ide </a:t>
            </a:r>
            <a:r>
              <a:rPr lang="en-US" sz="1800" dirty="0" err="1"/>
              <a:t>struktur</a:t>
            </a:r>
            <a:r>
              <a:rPr lang="en-US" sz="1800" dirty="0"/>
              <a:t>: </a:t>
            </a:r>
            <a:r>
              <a:rPr lang="en-US" sz="1800" dirty="0" err="1"/>
              <a:t>fokusnya</a:t>
            </a:r>
            <a:r>
              <a:rPr lang="en-US" sz="1800" dirty="0"/>
              <a:t>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konfigurasi</a:t>
            </a:r>
            <a:r>
              <a:rPr lang="en-US" sz="1800" dirty="0"/>
              <a:t> </a:t>
            </a:r>
            <a:r>
              <a:rPr lang="en-US" sz="1800" dirty="0" err="1"/>
              <a:t>hubungan</a:t>
            </a:r>
            <a:r>
              <a:rPr lang="en-US" sz="1800" dirty="0"/>
              <a:t> </a:t>
            </a:r>
            <a:r>
              <a:rPr lang="en-US" sz="1800" dirty="0" err="1"/>
              <a:t>sosial</a:t>
            </a:r>
            <a:r>
              <a:rPr lang="en-US" sz="1800" dirty="0"/>
              <a:t> yang </a:t>
            </a:r>
            <a:r>
              <a:rPr lang="en-US" sz="1800" dirty="0" err="1"/>
              <a:t>disebut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struktur</a:t>
            </a:r>
            <a:r>
              <a:rPr lang="en-US" sz="1800" dirty="0"/>
              <a:t>.</a:t>
            </a:r>
          </a:p>
          <a:p>
            <a:pPr lvl="0"/>
            <a:r>
              <a:rPr lang="en-US" sz="1800" dirty="0"/>
              <a:t>Ide </a:t>
            </a:r>
            <a:r>
              <a:rPr lang="en-US" sz="1800" dirty="0" err="1"/>
              <a:t>kontradiksi</a:t>
            </a:r>
            <a:r>
              <a:rPr lang="en-US" sz="1800" dirty="0"/>
              <a:t>: </a:t>
            </a:r>
            <a:r>
              <a:rPr lang="en-US" sz="1800" dirty="0" err="1"/>
              <a:t>struktur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pembentukan</a:t>
            </a:r>
            <a:r>
              <a:rPr lang="en-US" sz="1800" dirty="0"/>
              <a:t> </a:t>
            </a:r>
            <a:r>
              <a:rPr lang="en-US" sz="1800" dirty="0" err="1"/>
              <a:t>sosial</a:t>
            </a:r>
            <a:r>
              <a:rPr lang="en-US" sz="1800" dirty="0"/>
              <a:t>, </a:t>
            </a:r>
            <a:r>
              <a:rPr lang="en-US" sz="1800" dirty="0" err="1"/>
              <a:t>berisi</a:t>
            </a:r>
            <a:r>
              <a:rPr lang="en-US" sz="1800" dirty="0"/>
              <a:t> </a:t>
            </a:r>
            <a:r>
              <a:rPr lang="en-US" sz="1800" dirty="0" err="1"/>
              <a:t>kontradiksi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hubungan</a:t>
            </a:r>
            <a:r>
              <a:rPr lang="en-US" sz="1800" dirty="0"/>
              <a:t> </a:t>
            </a:r>
            <a:r>
              <a:rPr lang="en-US" sz="1800" dirty="0" err="1"/>
              <a:t>antagonistis</a:t>
            </a:r>
            <a:r>
              <a:rPr lang="en-US" sz="1800" dirty="0"/>
              <a:t> di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mereka</a:t>
            </a:r>
            <a:r>
              <a:rPr lang="en-US" sz="1800" dirty="0"/>
              <a:t> </a:t>
            </a:r>
            <a:r>
              <a:rPr lang="en-US" sz="1800" dirty="0" err="1"/>
              <a:t>sehingga</a:t>
            </a:r>
            <a:r>
              <a:rPr lang="en-US" sz="1800" dirty="0"/>
              <a:t>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menimbulkan</a:t>
            </a:r>
            <a:r>
              <a:rPr lang="en-US" sz="1800" dirty="0"/>
              <a:t> </a:t>
            </a:r>
            <a:r>
              <a:rPr lang="en-US" sz="1800" dirty="0" err="1"/>
              <a:t>kerusakan</a:t>
            </a:r>
            <a:r>
              <a:rPr lang="en-US" sz="1800" dirty="0"/>
              <a:t> </a:t>
            </a:r>
            <a:r>
              <a:rPr lang="en-US" sz="1800" dirty="0" err="1"/>
              <a:t>mereka</a:t>
            </a:r>
            <a:r>
              <a:rPr lang="en-US" sz="1800" dirty="0"/>
              <a:t> </a:t>
            </a:r>
            <a:r>
              <a:rPr lang="en-US" sz="1800" dirty="0" err="1"/>
              <a:t>sendiri</a:t>
            </a:r>
            <a:r>
              <a:rPr lang="en-US" sz="1800" dirty="0"/>
              <a:t>.</a:t>
            </a:r>
          </a:p>
          <a:p>
            <a:r>
              <a:rPr lang="en-US" sz="1800" dirty="0"/>
              <a:t>Ide </a:t>
            </a:r>
            <a:r>
              <a:rPr lang="en-US" sz="1800" dirty="0" err="1"/>
              <a:t>krisis</a:t>
            </a:r>
            <a:r>
              <a:rPr lang="en-US" sz="1800" dirty="0"/>
              <a:t>: </a:t>
            </a:r>
            <a:r>
              <a:rPr lang="en-US" sz="1800" dirty="0" err="1"/>
              <a:t>kontradiksi</a:t>
            </a:r>
            <a:r>
              <a:rPr lang="en-US" sz="1800" dirty="0"/>
              <a:t> di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totalitas</a:t>
            </a:r>
            <a:r>
              <a:rPr lang="en-US" sz="1800" dirty="0"/>
              <a:t> </a:t>
            </a:r>
            <a:r>
              <a:rPr lang="en-US" sz="1800" dirty="0" err="1"/>
              <a:t>mencapai</a:t>
            </a:r>
            <a:r>
              <a:rPr lang="en-US" sz="1800" dirty="0"/>
              <a:t> </a:t>
            </a:r>
            <a:r>
              <a:rPr lang="en-US" sz="1800" dirty="0" err="1"/>
              <a:t>titik</a:t>
            </a:r>
            <a:r>
              <a:rPr lang="en-US" sz="1800" dirty="0"/>
              <a:t> di </a:t>
            </a:r>
            <a:r>
              <a:rPr lang="en-US" sz="1800" dirty="0" err="1"/>
              <a:t>mana</a:t>
            </a:r>
            <a:r>
              <a:rPr lang="en-US" sz="1800" dirty="0"/>
              <a:t> </a:t>
            </a:r>
            <a:r>
              <a:rPr lang="en-US" sz="1800" dirty="0" err="1"/>
              <a:t>mereka</a:t>
            </a:r>
            <a:r>
              <a:rPr lang="en-US" sz="1800" dirty="0"/>
              <a:t>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lagi</a:t>
            </a:r>
            <a:r>
              <a:rPr lang="en-US" sz="1800" dirty="0"/>
              <a:t>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ditahan</a:t>
            </a:r>
            <a:r>
              <a:rPr lang="en-US" sz="1800" dirty="0"/>
              <a:t>. </a:t>
            </a:r>
            <a:r>
              <a:rPr lang="en-US" sz="1800" dirty="0" err="1"/>
              <a:t>Menghasilkan</a:t>
            </a:r>
            <a:r>
              <a:rPr lang="en-US" sz="1800" dirty="0"/>
              <a:t> </a:t>
            </a:r>
            <a:r>
              <a:rPr lang="en-US" sz="1800" dirty="0" err="1"/>
              <a:t>krisis</a:t>
            </a:r>
            <a:r>
              <a:rPr lang="en-US" sz="1800" dirty="0"/>
              <a:t> </a:t>
            </a:r>
            <a:r>
              <a:rPr lang="en-US" sz="1800" dirty="0" err="1"/>
              <a:t>ekonomi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politik</a:t>
            </a:r>
            <a:r>
              <a:rPr lang="en-US" sz="1800" dirty="0"/>
              <a:t> di </a:t>
            </a:r>
            <a:r>
              <a:rPr lang="en-US" sz="1800" dirty="0" err="1"/>
              <a:t>mana</a:t>
            </a:r>
            <a:r>
              <a:rPr lang="en-US" sz="1800" dirty="0"/>
              <a:t> </a:t>
            </a:r>
            <a:r>
              <a:rPr lang="en-US" sz="1800" dirty="0" err="1"/>
              <a:t>menunjukkan</a:t>
            </a:r>
            <a:r>
              <a:rPr lang="en-US" sz="1800" dirty="0"/>
              <a:t> </a:t>
            </a:r>
            <a:r>
              <a:rPr lang="en-US" sz="1800" dirty="0" err="1"/>
              <a:t>titik</a:t>
            </a:r>
            <a:r>
              <a:rPr lang="en-US" sz="1800" dirty="0"/>
              <a:t> </a:t>
            </a:r>
            <a:r>
              <a:rPr lang="en-US" sz="1800" dirty="0" err="1"/>
              <a:t>transformasi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satu</a:t>
            </a:r>
            <a:r>
              <a:rPr lang="en-US" sz="1800" dirty="0"/>
              <a:t> </a:t>
            </a:r>
            <a:r>
              <a:rPr lang="en-US" sz="1800" dirty="0" err="1"/>
              <a:t>totalitas</a:t>
            </a:r>
            <a:r>
              <a:rPr lang="en-US" sz="1800" dirty="0"/>
              <a:t> </a:t>
            </a:r>
            <a:r>
              <a:rPr lang="en-US" sz="1800" dirty="0" err="1"/>
              <a:t>kepada</a:t>
            </a:r>
            <a:r>
              <a:rPr lang="en-US" sz="1800" dirty="0"/>
              <a:t> </a:t>
            </a:r>
            <a:r>
              <a:rPr lang="en-US" sz="1800" dirty="0" err="1"/>
              <a:t>lainnya</a:t>
            </a:r>
            <a:r>
              <a:rPr lang="en-US" sz="1800" dirty="0"/>
              <a:t> di </a:t>
            </a:r>
            <a:r>
              <a:rPr lang="en-US" sz="1800" dirty="0" err="1"/>
              <a:t>mana</a:t>
            </a:r>
            <a:r>
              <a:rPr lang="en-US" sz="1800" dirty="0"/>
              <a:t> </a:t>
            </a:r>
            <a:r>
              <a:rPr lang="en-US" sz="1800" dirty="0" err="1"/>
              <a:t>sekumpulan</a:t>
            </a:r>
            <a:r>
              <a:rPr lang="en-US" sz="1800" dirty="0"/>
              <a:t> </a:t>
            </a:r>
            <a:r>
              <a:rPr lang="en-US" sz="1800" dirty="0" err="1"/>
              <a:t>struktur</a:t>
            </a:r>
            <a:r>
              <a:rPr lang="en-US" sz="1800" dirty="0"/>
              <a:t> </a:t>
            </a:r>
            <a:r>
              <a:rPr lang="en-US" sz="1800" dirty="0" err="1"/>
              <a:t>diganti</a:t>
            </a:r>
            <a:r>
              <a:rPr lang="en-US" sz="1800" dirty="0"/>
              <a:t> </a:t>
            </a:r>
            <a:r>
              <a:rPr lang="en-US" sz="1800" dirty="0" err="1"/>
              <a:t>oleh</a:t>
            </a:r>
            <a:r>
              <a:rPr lang="en-US" sz="1800" dirty="0"/>
              <a:t> </a:t>
            </a:r>
            <a:r>
              <a:rPr lang="en-US" sz="1800" dirty="0" err="1"/>
              <a:t>sifat</a:t>
            </a:r>
            <a:r>
              <a:rPr lang="en-US" sz="1800" dirty="0"/>
              <a:t> </a:t>
            </a:r>
            <a:r>
              <a:rPr lang="en-US" sz="1800" dirty="0" err="1"/>
              <a:t>lainnya</a:t>
            </a:r>
            <a:r>
              <a:rPr lang="en-US" sz="1800" dirty="0"/>
              <a:t> yang </a:t>
            </a:r>
            <a:r>
              <a:rPr lang="en-US" sz="1800" dirty="0" err="1"/>
              <a:t>secara</a:t>
            </a:r>
            <a:r>
              <a:rPr lang="en-US" sz="1800" dirty="0"/>
              <a:t> fundamental </a:t>
            </a:r>
            <a:r>
              <a:rPr lang="en-US" sz="1800" dirty="0" err="1"/>
              <a:t>berbeda</a:t>
            </a:r>
            <a:r>
              <a:rPr lang="en-US" sz="1800" dirty="0"/>
              <a:t>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49631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Pembagian Paradigma/ Perspektif oleh Chua (1986)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2907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Chua’s (1986) Mainstream 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323652"/>
            <a:ext cx="7920880" cy="3769644"/>
          </a:xfrm>
        </p:spPr>
        <p:txBody>
          <a:bodyPr>
            <a:noAutofit/>
          </a:bodyPr>
          <a:lstStyle/>
          <a:p>
            <a:r>
              <a:rPr lang="en-ID" sz="1400" i="1" u="sng" dirty="0"/>
              <a:t>Belief about knowledge:</a:t>
            </a:r>
            <a:endParaRPr lang="en-US" sz="1400" dirty="0"/>
          </a:p>
          <a:p>
            <a:r>
              <a:rPr lang="en-ID" sz="1400" i="1" dirty="0"/>
              <a:t>Theory is separate from observations that may be used to verify or falsify a theory. </a:t>
            </a:r>
            <a:r>
              <a:rPr lang="en-ID" sz="1400" i="1" dirty="0" err="1"/>
              <a:t>Hypothetico</a:t>
            </a:r>
            <a:r>
              <a:rPr lang="en-ID" sz="1400" i="1" dirty="0"/>
              <a:t> deductive account of scientific explanation </a:t>
            </a:r>
            <a:r>
              <a:rPr lang="en-ID" sz="1400" i="1" dirty="0" smtClean="0"/>
              <a:t>accepted</a:t>
            </a:r>
            <a:r>
              <a:rPr lang="en-ID" sz="1400" i="1" dirty="0"/>
              <a:t> </a:t>
            </a:r>
            <a:endParaRPr lang="en-US" sz="1400" dirty="0"/>
          </a:p>
          <a:p>
            <a:r>
              <a:rPr lang="en-ID" sz="1400" i="1" dirty="0"/>
              <a:t>Quantitative method of data analysis and collection which allows favoured</a:t>
            </a:r>
            <a:endParaRPr lang="en-US" sz="1400" dirty="0"/>
          </a:p>
          <a:p>
            <a:r>
              <a:rPr lang="en-ID" sz="1400" i="1" dirty="0"/>
              <a:t> </a:t>
            </a:r>
            <a:endParaRPr lang="en-US" sz="1400" dirty="0"/>
          </a:p>
          <a:p>
            <a:r>
              <a:rPr lang="en-ID" sz="1400" i="1" u="sng" dirty="0"/>
              <a:t>Belief about Physical and Social Reality</a:t>
            </a:r>
            <a:endParaRPr lang="en-US" sz="1400" dirty="0"/>
          </a:p>
          <a:p>
            <a:r>
              <a:rPr lang="en-ID" sz="1400" i="1" dirty="0"/>
              <a:t>Empirical reality is external and objective to the </a:t>
            </a:r>
            <a:r>
              <a:rPr lang="en-ID" sz="1400" i="1" dirty="0" err="1"/>
              <a:t>subject.Human</a:t>
            </a:r>
            <a:r>
              <a:rPr lang="en-ID" sz="1400" i="1" dirty="0"/>
              <a:t> beings are also characterized as passive objects, not seen as makers of social reality</a:t>
            </a:r>
            <a:r>
              <a:rPr lang="en-ID" sz="1400" i="1" dirty="0" smtClean="0"/>
              <a:t>.</a:t>
            </a:r>
            <a:endParaRPr lang="en-US" sz="1400" dirty="0"/>
          </a:p>
          <a:p>
            <a:r>
              <a:rPr lang="en-ID" sz="1400" i="1" dirty="0"/>
              <a:t>Single goal of utility maximization assumed for individuals and firms, Means-end rationality </a:t>
            </a:r>
            <a:r>
              <a:rPr lang="en-ID" sz="1400" i="1" dirty="0" smtClean="0"/>
              <a:t>assumed</a:t>
            </a:r>
            <a:r>
              <a:rPr lang="en-ID" sz="1400" i="1" dirty="0"/>
              <a:t> </a:t>
            </a:r>
            <a:endParaRPr lang="en-US" sz="1400" dirty="0"/>
          </a:p>
          <a:p>
            <a:r>
              <a:rPr lang="en-ID" sz="1400" i="1" dirty="0"/>
              <a:t>Societies and organization are essentially stable, “dysfunctional” conflicts may be managed through design of appropriate accounting control.</a:t>
            </a:r>
            <a:endParaRPr lang="en-US" sz="1400" dirty="0"/>
          </a:p>
          <a:p>
            <a:r>
              <a:rPr lang="en-ID" sz="1400" i="1" dirty="0"/>
              <a:t> </a:t>
            </a:r>
            <a:endParaRPr lang="en-US" sz="1400" dirty="0"/>
          </a:p>
          <a:p>
            <a:r>
              <a:rPr lang="en-ID" sz="1400" i="1" u="sng" dirty="0"/>
              <a:t>Relationship Between Theory and Practice</a:t>
            </a:r>
            <a:endParaRPr lang="en-US" sz="1400" dirty="0"/>
          </a:p>
          <a:p>
            <a:r>
              <a:rPr lang="en-ID" sz="1400" i="1" dirty="0"/>
              <a:t>Accounting specifies means, not ends. Acceptance of extant institutional structures.</a:t>
            </a:r>
            <a:endParaRPr lang="en-US" sz="1400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769877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89168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Chua’s (1986) Interpretive 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136904" cy="3699773"/>
          </a:xfrm>
        </p:spPr>
        <p:txBody>
          <a:bodyPr>
            <a:noAutofit/>
          </a:bodyPr>
          <a:lstStyle/>
          <a:p>
            <a:r>
              <a:rPr lang="en-ID" sz="1400" i="1" u="sng" dirty="0"/>
              <a:t>Belief about knowledge:</a:t>
            </a:r>
            <a:endParaRPr lang="en-US" sz="1400" dirty="0"/>
          </a:p>
          <a:p>
            <a:r>
              <a:rPr lang="en-ID" sz="1400" i="1" dirty="0"/>
              <a:t>Scientific explanation of human intention sought. Their adequacy is assessed via the criteria of logical consistency, subjective interpretation, and agreement with actor’s common sense interpretation</a:t>
            </a:r>
            <a:endParaRPr lang="en-US" sz="1400" dirty="0"/>
          </a:p>
          <a:p>
            <a:r>
              <a:rPr lang="en-ID" sz="1400" i="1" dirty="0" smtClean="0"/>
              <a:t>Ethnographic </a:t>
            </a:r>
            <a:r>
              <a:rPr lang="en-ID" sz="1400" i="1" dirty="0"/>
              <a:t>work, case studies, and participant observation encouraged. Actors studied in </a:t>
            </a:r>
            <a:r>
              <a:rPr lang="en-ID" sz="1400" i="1" dirty="0" err="1"/>
              <a:t>theor</a:t>
            </a:r>
            <a:r>
              <a:rPr lang="en-ID" sz="1400" i="1" dirty="0"/>
              <a:t> everyday world</a:t>
            </a:r>
            <a:endParaRPr lang="en-US" sz="1400" dirty="0"/>
          </a:p>
          <a:p>
            <a:pPr marL="68580" indent="0">
              <a:buNone/>
            </a:pPr>
            <a:r>
              <a:rPr lang="en-ID" sz="1400" i="1" dirty="0"/>
              <a:t> </a:t>
            </a:r>
            <a:endParaRPr lang="en-US" sz="1400" dirty="0"/>
          </a:p>
          <a:p>
            <a:r>
              <a:rPr lang="en-ID" sz="1400" i="1" u="sng" dirty="0"/>
              <a:t>Belief about Physical and Social Reality</a:t>
            </a:r>
            <a:endParaRPr lang="en-US" sz="1400" dirty="0"/>
          </a:p>
          <a:p>
            <a:r>
              <a:rPr lang="en-ID" sz="1400" i="1" dirty="0"/>
              <a:t>Social reality is emergent, subjectively created, and objectified through human interaction.</a:t>
            </a:r>
            <a:endParaRPr lang="en-US" sz="1400" dirty="0"/>
          </a:p>
          <a:p>
            <a:r>
              <a:rPr lang="en-ID" sz="1400" i="1" dirty="0" smtClean="0"/>
              <a:t>All </a:t>
            </a:r>
            <a:r>
              <a:rPr lang="en-ID" sz="1400" i="1" dirty="0"/>
              <a:t>actions have meaning and intention that are retrospectively endowed and that are grounded in social and historical practices</a:t>
            </a:r>
            <a:endParaRPr lang="en-US" sz="1400" dirty="0"/>
          </a:p>
          <a:p>
            <a:r>
              <a:rPr lang="en-ID" sz="1400" i="1" dirty="0" smtClean="0"/>
              <a:t>Social </a:t>
            </a:r>
            <a:r>
              <a:rPr lang="en-ID" sz="1400" i="1" dirty="0"/>
              <a:t>order assumed. Conflict mediated through common schemes of social meanings. </a:t>
            </a:r>
            <a:endParaRPr lang="en-US" sz="1400" dirty="0"/>
          </a:p>
          <a:p>
            <a:endParaRPr lang="en-US" sz="1400" dirty="0"/>
          </a:p>
          <a:p>
            <a:r>
              <a:rPr lang="en-ID" sz="1400" i="1" u="sng" dirty="0"/>
              <a:t>Relationship Between Theory and Practice</a:t>
            </a:r>
            <a:endParaRPr lang="en-US" sz="1400" dirty="0"/>
          </a:p>
          <a:p>
            <a:r>
              <a:rPr lang="en-ID" sz="1400" i="1" dirty="0"/>
              <a:t>Theory seeks only to explain action and to understand how social order is produced and reproduced</a:t>
            </a:r>
            <a:r>
              <a:rPr lang="en-ID" sz="1400" i="1" dirty="0" smtClean="0"/>
              <a:t>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507499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Chua’s (1986) Critical 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72816"/>
            <a:ext cx="7920880" cy="4608512"/>
          </a:xfrm>
        </p:spPr>
        <p:txBody>
          <a:bodyPr>
            <a:noAutofit/>
          </a:bodyPr>
          <a:lstStyle/>
          <a:p>
            <a:r>
              <a:rPr lang="en-ID" sz="1400" i="1" u="sng" dirty="0"/>
              <a:t>Belief about knowledge:</a:t>
            </a:r>
            <a:endParaRPr lang="en-US" sz="1400" dirty="0"/>
          </a:p>
          <a:p>
            <a:r>
              <a:rPr lang="en-ID" sz="1400" i="1" dirty="0"/>
              <a:t>Criteria for judging theories are temporal and context bound. Historical, ethnographic research and case studies more commonly used</a:t>
            </a:r>
            <a:endParaRPr lang="en-US" sz="1400" dirty="0"/>
          </a:p>
          <a:p>
            <a:pPr marL="68580" indent="0">
              <a:buNone/>
            </a:pPr>
            <a:endParaRPr lang="en-US" sz="1400" dirty="0"/>
          </a:p>
          <a:p>
            <a:r>
              <a:rPr lang="en-ID" sz="1400" i="1" u="sng" dirty="0"/>
              <a:t>Belief about Physical and Social Reality</a:t>
            </a:r>
            <a:endParaRPr lang="en-US" sz="1400" dirty="0"/>
          </a:p>
          <a:p>
            <a:r>
              <a:rPr lang="en-ID" sz="1400" i="1" dirty="0"/>
              <a:t>Human beings have inner potentialities which are alienated (prevented from full emergence) through restrictive mechanism. Objects can only be understood through a study of their historical development and change within the totality of </a:t>
            </a:r>
            <a:r>
              <a:rPr lang="en-ID" sz="1400" i="1" dirty="0" smtClean="0"/>
              <a:t>relations</a:t>
            </a:r>
            <a:endParaRPr lang="en-US" sz="1400" dirty="0"/>
          </a:p>
          <a:p>
            <a:r>
              <a:rPr lang="en-ID" sz="1400" i="1" dirty="0"/>
              <a:t>Empirical reality is characterized by objective, real relations which are transformed and reproduced through subjective interaction</a:t>
            </a:r>
            <a:r>
              <a:rPr lang="en-ID" sz="1400" i="1" dirty="0" smtClean="0"/>
              <a:t>.</a:t>
            </a:r>
            <a:endParaRPr lang="en-US" sz="1400" dirty="0"/>
          </a:p>
          <a:p>
            <a:r>
              <a:rPr lang="en-ID" sz="1400" i="1" dirty="0"/>
              <a:t>Human intention, rationality and agency are accepted, but this is critically </a:t>
            </a:r>
            <a:r>
              <a:rPr lang="en-ID" sz="1400" i="1" dirty="0" err="1"/>
              <a:t>analyzed</a:t>
            </a:r>
            <a:r>
              <a:rPr lang="en-ID" sz="1400" i="1" dirty="0"/>
              <a:t> given a belief in false consciousness and </a:t>
            </a:r>
            <a:r>
              <a:rPr lang="en-ID" sz="1400" i="1" dirty="0" smtClean="0"/>
              <a:t>ideology</a:t>
            </a:r>
            <a:r>
              <a:rPr lang="en-ID" sz="1400" i="1" dirty="0"/>
              <a:t> </a:t>
            </a:r>
            <a:endParaRPr lang="en-US" sz="1400" dirty="0"/>
          </a:p>
          <a:p>
            <a:r>
              <a:rPr lang="en-ID" sz="1400" i="1" dirty="0"/>
              <a:t>Fundamental conflict is endemic to society. Conflict arises because of injustice and ideology in the social, economic and political domains which obscure the creative dimension in people</a:t>
            </a:r>
            <a:endParaRPr lang="en-US" sz="1400" dirty="0"/>
          </a:p>
          <a:p>
            <a:pPr marL="68580" indent="0">
              <a:buNone/>
            </a:pPr>
            <a:endParaRPr lang="en-US" sz="1400" dirty="0"/>
          </a:p>
          <a:p>
            <a:r>
              <a:rPr lang="en-ID" sz="1400" i="1" u="sng" dirty="0"/>
              <a:t>Relationship Between Theory and Practice</a:t>
            </a:r>
            <a:endParaRPr lang="en-US" sz="1400" dirty="0"/>
          </a:p>
          <a:p>
            <a:r>
              <a:rPr lang="en-ID" sz="1400" i="1" dirty="0"/>
              <a:t>Theory has a critical imperative: the identification and </a:t>
            </a:r>
            <a:r>
              <a:rPr lang="en-ID" sz="1400" i="1" dirty="0" smtClean="0"/>
              <a:t>removal</a:t>
            </a:r>
            <a:r>
              <a:rPr lang="id-ID" sz="1400" i="1" dirty="0" smtClean="0"/>
              <a:t> </a:t>
            </a:r>
            <a:r>
              <a:rPr lang="en-ID" sz="1400" i="1" dirty="0" smtClean="0"/>
              <a:t>of </a:t>
            </a:r>
            <a:r>
              <a:rPr lang="en-ID" sz="1400" i="1" dirty="0"/>
              <a:t>domination and ideological practices..</a:t>
            </a:r>
            <a:endParaRPr lang="en-US" sz="1400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074184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Secara umum paradigma selain positif dikelompokkan menjadi paradigma non-positif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 smtClean="0"/>
              <a:t>Istilah umum:</a:t>
            </a:r>
          </a:p>
          <a:p>
            <a:r>
              <a:rPr lang="id-ID" dirty="0" smtClean="0"/>
              <a:t>Paradigma positif – kuantitatif</a:t>
            </a:r>
          </a:p>
          <a:p>
            <a:r>
              <a:rPr lang="id-ID" dirty="0" smtClean="0"/>
              <a:t>Paradigma non-positif- kualitatif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7244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Ontologi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5721900"/>
              </p:ext>
            </p:extLst>
          </p:nvPr>
        </p:nvGraphicFramePr>
        <p:xfrm>
          <a:off x="1115616" y="2852936"/>
          <a:ext cx="6840760" cy="2926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20380"/>
                <a:gridCol w="3420380"/>
              </a:tblGrid>
              <a:tr h="465956">
                <a:tc>
                  <a:txBody>
                    <a:bodyPr/>
                    <a:lstStyle/>
                    <a:p>
                      <a:pPr marL="4572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Non-positivisme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Posistivisme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99221">
                <a:tc>
                  <a:txBody>
                    <a:bodyPr/>
                    <a:lstStyle/>
                    <a:p>
                      <a:pPr marL="457200"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Realitas adalah subyektif dan berganda sebagaimana yang diperlihatkan oleh partisipan dalam studi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Realitas adalah obyektif dan tunggal terlepas dari peneliti.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8971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Epistemologi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1097354"/>
              </p:ext>
            </p:extLst>
          </p:nvPr>
        </p:nvGraphicFramePr>
        <p:xfrm>
          <a:off x="1403648" y="2852937"/>
          <a:ext cx="5839638" cy="16317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19819"/>
                <a:gridCol w="2919819"/>
              </a:tblGrid>
              <a:tr h="514937">
                <a:tc>
                  <a:txBody>
                    <a:bodyPr/>
                    <a:lstStyle/>
                    <a:p>
                      <a:pPr marL="4572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Non-positivisme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Posistivisme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16815">
                <a:tc>
                  <a:txBody>
                    <a:bodyPr/>
                    <a:lstStyle/>
                    <a:p>
                      <a:pPr marL="45720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Peneliti berinteraksi dengan yang diteliti.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</a:rPr>
                        <a:t>Peneliti independen dari yang diteliti.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5994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321216"/>
          </a:xfrm>
        </p:spPr>
        <p:txBody>
          <a:bodyPr>
            <a:normAutofit fontScale="90000"/>
          </a:bodyPr>
          <a:lstStyle/>
          <a:p>
            <a:r>
              <a:rPr lang="id-ID" dirty="0" smtClean="0">
                <a:solidFill>
                  <a:schemeClr val="tx1"/>
                </a:solidFill>
              </a:rPr>
              <a:t>Mencari kebenaran-pengetahuan</a:t>
            </a:r>
            <a:br>
              <a:rPr lang="id-ID" dirty="0" smtClean="0">
                <a:solidFill>
                  <a:schemeClr val="tx1"/>
                </a:solidFill>
              </a:rPr>
            </a:br>
            <a:r>
              <a:rPr lang="id-ID" sz="2200" dirty="0" smtClean="0">
                <a:solidFill>
                  <a:schemeClr val="tx1"/>
                </a:solidFill>
              </a:rPr>
              <a:t>(lihat gambar ini dan coba jelaskan mengapa “realita” pengantrian BLT/Bantuan Langsung Tunai ini terjadi)</a:t>
            </a:r>
            <a:endParaRPr lang="en-US" sz="2200" dirty="0">
              <a:solidFill>
                <a:schemeClr val="tx1"/>
              </a:solidFill>
            </a:endParaRPr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624" y="2507426"/>
            <a:ext cx="6840760" cy="3513862"/>
          </a:xfrm>
        </p:spPr>
      </p:pic>
    </p:spTree>
    <p:extLst>
      <p:ext uri="{BB962C8B-B14F-4D97-AF65-F5344CB8AC3E}">
        <p14:creationId xmlns:p14="http://schemas.microsoft.com/office/powerpoint/2010/main" val="35772502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Aksiologi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7781396"/>
              </p:ext>
            </p:extLst>
          </p:nvPr>
        </p:nvGraphicFramePr>
        <p:xfrm>
          <a:off x="1475656" y="2636913"/>
          <a:ext cx="6192688" cy="20590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344"/>
                <a:gridCol w="3096344"/>
              </a:tblGrid>
              <a:tr h="839882">
                <a:tc>
                  <a:txBody>
                    <a:bodyPr/>
                    <a:lstStyle/>
                    <a:p>
                      <a:pPr marL="4572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</a:rPr>
                        <a:t>Non-positivisme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Posistivisme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40254">
                <a:tc>
                  <a:txBody>
                    <a:bodyPr/>
                    <a:lstStyle/>
                    <a:p>
                      <a:pPr marL="45720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Value-laden dan bias.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</a:rPr>
                        <a:t>Value-free dan tidak bias.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80431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Retoris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2774084"/>
              </p:ext>
            </p:extLst>
          </p:nvPr>
        </p:nvGraphicFramePr>
        <p:xfrm>
          <a:off x="1619726" y="2852936"/>
          <a:ext cx="6120626" cy="26642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0313"/>
                <a:gridCol w="3060313"/>
              </a:tblGrid>
              <a:tr h="596841">
                <a:tc>
                  <a:txBody>
                    <a:bodyPr/>
                    <a:lstStyle/>
                    <a:p>
                      <a:pPr marL="4572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Non-positivisme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id-ID" sz="1600">
                          <a:effectLst/>
                        </a:rPr>
                        <a:t>Posistivisme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6745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id-ID" sz="1600">
                          <a:effectLst/>
                        </a:rPr>
                        <a:t>Informal</a:t>
                      </a:r>
                      <a:endParaRPr lang="en-US" sz="16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id-ID" sz="1600">
                          <a:effectLst/>
                        </a:rPr>
                        <a:t>Mengembangkan keputusan</a:t>
                      </a:r>
                      <a:endParaRPr lang="en-US" sz="16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id-ID" sz="1600">
                          <a:effectLst/>
                        </a:rPr>
                        <a:t>Personal voice</a:t>
                      </a:r>
                      <a:endParaRPr lang="en-US" sz="16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id-ID" sz="1600">
                          <a:effectLst/>
                        </a:rPr>
                        <a:t>Kata-kata kualitatif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id-ID" sz="1600" dirty="0">
                          <a:effectLst/>
                        </a:rPr>
                        <a:t>Formal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id-ID" sz="1600" dirty="0">
                          <a:effectLst/>
                        </a:rPr>
                        <a:t>Berdasarkan pada seperangkat definisi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id-ID" sz="1600" dirty="0">
                          <a:effectLst/>
                        </a:rPr>
                        <a:t>Impersonal voice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id-ID" sz="1600" dirty="0">
                          <a:effectLst/>
                        </a:rPr>
                        <a:t>Kata-kata yang dikuantifikasi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76337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/>
          <a:lstStyle/>
          <a:p>
            <a:r>
              <a:rPr lang="id-ID" dirty="0" smtClean="0"/>
              <a:t>Metodologi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6196917"/>
              </p:ext>
            </p:extLst>
          </p:nvPr>
        </p:nvGraphicFramePr>
        <p:xfrm>
          <a:off x="611560" y="1916832"/>
          <a:ext cx="7704856" cy="4267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52428"/>
                <a:gridCol w="3852428"/>
              </a:tblGrid>
              <a:tr h="333598">
                <a:tc>
                  <a:txBody>
                    <a:bodyPr/>
                    <a:lstStyle/>
                    <a:p>
                      <a:pPr marL="4572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Non-positivisme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802" marR="59802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Posistivisme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802" marR="59802" marT="0" marB="0"/>
                </a:tc>
              </a:tr>
              <a:tr h="351986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id-ID" sz="1400">
                          <a:effectLst/>
                        </a:rPr>
                        <a:t>Proses induktif</a:t>
                      </a:r>
                      <a:endParaRPr lang="en-US" sz="1400">
                        <a:effectLst/>
                      </a:endParaRPr>
                    </a:p>
                    <a:p>
                      <a:pPr marL="342900" lvl="0" indent="-34290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id-ID" sz="1400">
                          <a:effectLst/>
                        </a:rPr>
                        <a:t>Mutual simultaneous shaping of factors</a:t>
                      </a:r>
                      <a:endParaRPr lang="en-US" sz="1400">
                        <a:effectLst/>
                      </a:endParaRPr>
                    </a:p>
                    <a:p>
                      <a:pPr marL="342900" lvl="0" indent="-34290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id-ID" sz="1400">
                          <a:effectLst/>
                        </a:rPr>
                        <a:t>Emerging design; kategori-kategori diidentifikasi selama proses penelitian</a:t>
                      </a:r>
                      <a:endParaRPr lang="en-US" sz="1400">
                        <a:effectLst/>
                      </a:endParaRPr>
                    </a:p>
                    <a:p>
                      <a:pPr marL="342900" lvl="0" indent="-34290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id-ID" sz="1400">
                          <a:effectLst/>
                        </a:rPr>
                        <a:t>Dibatasi konteks</a:t>
                      </a:r>
                      <a:endParaRPr lang="en-US" sz="1400">
                        <a:effectLst/>
                      </a:endParaRPr>
                    </a:p>
                    <a:p>
                      <a:pPr marL="342900" lvl="0" indent="-34290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id-ID" sz="1400">
                          <a:effectLst/>
                        </a:rPr>
                        <a:t>Pola-pola, teori-teori dikembangkan untuk memahami</a:t>
                      </a:r>
                      <a:endParaRPr lang="en-US" sz="1400">
                        <a:effectLst/>
                      </a:endParaRPr>
                    </a:p>
                    <a:p>
                      <a:pPr marL="342900" lvl="0" indent="-34290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id-ID" sz="1400">
                          <a:effectLst/>
                        </a:rPr>
                        <a:t>Akurasi dan keandalan melalui verifikasi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02" marR="59802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id-ID" sz="1400" dirty="0">
                          <a:effectLst/>
                        </a:rPr>
                        <a:t>Proses deduktif</a:t>
                      </a:r>
                      <a:endParaRPr lang="en-US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id-ID" sz="1400" dirty="0">
                          <a:effectLst/>
                        </a:rPr>
                        <a:t>Sebab akibat</a:t>
                      </a:r>
                      <a:endParaRPr lang="en-US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id-ID" sz="1400" dirty="0" smtClean="0">
                          <a:effectLst/>
                        </a:rPr>
                        <a:t>Static </a:t>
                      </a:r>
                      <a:r>
                        <a:rPr lang="id-ID" sz="1400" dirty="0">
                          <a:effectLst/>
                        </a:rPr>
                        <a:t>design; kategori-kategori ditentukan sebelum penelitian</a:t>
                      </a:r>
                      <a:endParaRPr lang="en-US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id-ID" sz="1400" dirty="0">
                          <a:effectLst/>
                        </a:rPr>
                        <a:t>Bebas konteks</a:t>
                      </a:r>
                      <a:endParaRPr lang="en-US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id-ID" sz="1400" dirty="0">
                          <a:effectLst/>
                        </a:rPr>
                        <a:t>Generalisasi untuk prediksi dan eksplanasi</a:t>
                      </a:r>
                      <a:endParaRPr lang="en-US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id-ID" sz="1400" dirty="0">
                          <a:effectLst/>
                        </a:rPr>
                        <a:t>Akurasi dan keandalan melalui validitas dan realibilitas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02" marR="5980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85627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152572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Banyak paradigma!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733365" y="3717032"/>
            <a:ext cx="3295019" cy="1964677"/>
          </a:xfrm>
        </p:spPr>
        <p:txBody>
          <a:bodyPr>
            <a:noAutofit/>
          </a:bodyPr>
          <a:lstStyle/>
          <a:p>
            <a:r>
              <a:rPr lang="id-ID" sz="2400" dirty="0" smtClean="0">
                <a:solidFill>
                  <a:schemeClr val="tx1"/>
                </a:solidFill>
              </a:rPr>
              <a:t>MULTIPARADIGMA!!!</a:t>
            </a:r>
          </a:p>
          <a:p>
            <a:endParaRPr lang="id-ID" sz="2400" dirty="0">
              <a:solidFill>
                <a:schemeClr val="tx1"/>
              </a:solidFill>
            </a:endParaRPr>
          </a:p>
          <a:p>
            <a:r>
              <a:rPr lang="id-ID" sz="2400" dirty="0" smtClean="0">
                <a:solidFill>
                  <a:schemeClr val="tx1"/>
                </a:solidFill>
              </a:rPr>
              <a:t>Bukankah “cara pandang” kita menjadi semakin kaya?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0413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RENUNGAN SEMENTARA: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769644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id-ID" dirty="0" err="1"/>
              <a:t>P</a:t>
            </a:r>
            <a:r>
              <a:rPr lang="en-US" dirty="0" err="1" smtClean="0"/>
              <a:t>erlu</a:t>
            </a:r>
            <a:r>
              <a:rPr lang="en-US" dirty="0" smtClean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renungan</a:t>
            </a:r>
            <a:r>
              <a:rPr lang="en-US" dirty="0"/>
              <a:t>, </a:t>
            </a:r>
            <a:r>
              <a:rPr lang="en-US" dirty="0" err="1"/>
              <a:t>refleksi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yang </a:t>
            </a:r>
            <a:r>
              <a:rPr lang="en-US" dirty="0" err="1"/>
              <a:t>jawabannya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(</a:t>
            </a:r>
            <a:r>
              <a:rPr lang="en-US" i="1" dirty="0"/>
              <a:t>self</a:t>
            </a:r>
            <a:r>
              <a:rPr lang="en-US" dirty="0"/>
              <a:t>)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mengamati</a:t>
            </a:r>
            <a:r>
              <a:rPr lang="en-US" dirty="0"/>
              <a:t> </a:t>
            </a:r>
            <a:r>
              <a:rPr lang="en-US" dirty="0" err="1"/>
              <a:t>realita</a:t>
            </a:r>
            <a:r>
              <a:rPr lang="en-US" dirty="0"/>
              <a:t> </a:t>
            </a:r>
            <a:r>
              <a:rPr lang="en-US" dirty="0" err="1"/>
              <a:t>batin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kedamaian</a:t>
            </a:r>
            <a:r>
              <a:rPr lang="en-US" dirty="0"/>
              <a:t>, </a:t>
            </a:r>
            <a:r>
              <a:rPr lang="en-US" dirty="0" err="1"/>
              <a:t>kebahagiaan</a:t>
            </a:r>
            <a:r>
              <a:rPr lang="en-US" dirty="0"/>
              <a:t>, </a:t>
            </a:r>
            <a:r>
              <a:rPr lang="en-US" dirty="0" err="1"/>
              <a:t>kesejahteraan</a:t>
            </a:r>
            <a:r>
              <a:rPr lang="en-US" dirty="0"/>
              <a:t>, </a:t>
            </a:r>
            <a:r>
              <a:rPr lang="en-US" dirty="0" err="1"/>
              <a:t>keheningan</a:t>
            </a:r>
            <a:r>
              <a:rPr lang="en-US" dirty="0"/>
              <a:t>, </a:t>
            </a:r>
            <a:r>
              <a:rPr lang="en-US" dirty="0" err="1"/>
              <a:t>cinta</a:t>
            </a:r>
            <a:r>
              <a:rPr lang="en-US" dirty="0"/>
              <a:t> </a:t>
            </a:r>
            <a:r>
              <a:rPr lang="en-US" dirty="0" err="1"/>
              <a:t>kasih</a:t>
            </a:r>
            <a:r>
              <a:rPr lang="en-US" dirty="0"/>
              <a:t>, </a:t>
            </a:r>
            <a:r>
              <a:rPr lang="en-US" dirty="0" err="1"/>
              <a:t>kehidupan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kemerdekaan</a:t>
            </a:r>
            <a:r>
              <a:rPr lang="en-US" dirty="0"/>
              <a:t> </a:t>
            </a:r>
            <a:r>
              <a:rPr lang="en-US" dirty="0" err="1" smtClean="0"/>
              <a:t>jiwa</a:t>
            </a:r>
            <a:r>
              <a:rPr lang="en-US" dirty="0" smtClean="0"/>
              <a:t>.</a:t>
            </a:r>
            <a:endParaRPr lang="id-ID" b="1" u="sng" dirty="0">
              <a:solidFill>
                <a:schemeClr val="tx1"/>
              </a:solidFill>
            </a:endParaRPr>
          </a:p>
          <a:p>
            <a:pPr marL="68580" indent="0">
              <a:buNone/>
            </a:pPr>
            <a:endParaRPr lang="id-ID" b="1" u="sng" dirty="0">
              <a:solidFill>
                <a:schemeClr val="tx1"/>
              </a:solidFill>
            </a:endParaRPr>
          </a:p>
          <a:p>
            <a:pPr marL="68580" indent="0">
              <a:buNone/>
            </a:pPr>
            <a:r>
              <a:rPr lang="en-US" b="1" u="sng" dirty="0" err="1" smtClean="0">
                <a:solidFill>
                  <a:schemeClr val="tx1"/>
                </a:solidFill>
              </a:rPr>
              <a:t>Inilah</a:t>
            </a:r>
            <a:r>
              <a:rPr lang="en-US" b="1" u="sng" dirty="0" smtClean="0">
                <a:solidFill>
                  <a:schemeClr val="tx1"/>
                </a:solidFill>
              </a:rPr>
              <a:t> </a:t>
            </a:r>
            <a:r>
              <a:rPr lang="en-US" b="1" u="sng" dirty="0" err="1">
                <a:solidFill>
                  <a:schemeClr val="tx1"/>
                </a:solidFill>
              </a:rPr>
              <a:t>tujuan</a:t>
            </a:r>
            <a:r>
              <a:rPr lang="en-US" b="1" u="sng" dirty="0">
                <a:solidFill>
                  <a:schemeClr val="tx1"/>
                </a:solidFill>
              </a:rPr>
              <a:t> </a:t>
            </a:r>
            <a:r>
              <a:rPr lang="en-US" b="1" u="sng" dirty="0" err="1">
                <a:solidFill>
                  <a:schemeClr val="tx1"/>
                </a:solidFill>
              </a:rPr>
              <a:t>hakiki</a:t>
            </a:r>
            <a:r>
              <a:rPr lang="en-US" b="1" u="sng" dirty="0">
                <a:solidFill>
                  <a:schemeClr val="tx1"/>
                </a:solidFill>
              </a:rPr>
              <a:t>  </a:t>
            </a:r>
            <a:r>
              <a:rPr lang="en-US" b="1" u="sng" dirty="0" err="1">
                <a:solidFill>
                  <a:schemeClr val="tx1"/>
                </a:solidFill>
              </a:rPr>
              <a:t>ilmu</a:t>
            </a:r>
            <a:r>
              <a:rPr lang="en-US" b="1" u="sng" dirty="0">
                <a:solidFill>
                  <a:schemeClr val="tx1"/>
                </a:solidFill>
              </a:rPr>
              <a:t> </a:t>
            </a:r>
            <a:r>
              <a:rPr lang="en-US" b="1" u="sng" dirty="0" err="1">
                <a:solidFill>
                  <a:schemeClr val="tx1"/>
                </a:solidFill>
              </a:rPr>
              <a:t>pe</a:t>
            </a:r>
            <a:r>
              <a:rPr lang="id-ID" b="1" u="sng" dirty="0">
                <a:solidFill>
                  <a:schemeClr val="tx1"/>
                </a:solidFill>
              </a:rPr>
              <a:t>n</a:t>
            </a:r>
            <a:r>
              <a:rPr lang="en-US" b="1" u="sng" dirty="0" err="1">
                <a:solidFill>
                  <a:schemeClr val="tx1"/>
                </a:solidFill>
              </a:rPr>
              <a:t>getahuan</a:t>
            </a:r>
            <a:r>
              <a:rPr lang="en-US" b="1" u="sng" dirty="0">
                <a:solidFill>
                  <a:schemeClr val="tx1"/>
                </a:solidFill>
              </a:rPr>
              <a:t> </a:t>
            </a:r>
            <a:r>
              <a:rPr lang="en-US" b="1" u="sng" dirty="0" err="1">
                <a:solidFill>
                  <a:schemeClr val="tx1"/>
                </a:solidFill>
              </a:rPr>
              <a:t>untuk</a:t>
            </a:r>
            <a:r>
              <a:rPr lang="en-US" b="1" u="sng" dirty="0">
                <a:solidFill>
                  <a:schemeClr val="tx1"/>
                </a:solidFill>
              </a:rPr>
              <a:t> </a:t>
            </a:r>
            <a:r>
              <a:rPr lang="en-US" b="1" u="sng" dirty="0" err="1">
                <a:solidFill>
                  <a:schemeClr val="tx1"/>
                </a:solidFill>
              </a:rPr>
              <a:t>memberikan</a:t>
            </a:r>
            <a:r>
              <a:rPr lang="en-US" b="1" u="sng" dirty="0">
                <a:solidFill>
                  <a:schemeClr val="tx1"/>
                </a:solidFill>
              </a:rPr>
              <a:t> </a:t>
            </a:r>
            <a:r>
              <a:rPr lang="en-US" b="1" u="sng" dirty="0" err="1">
                <a:solidFill>
                  <a:schemeClr val="tx1"/>
                </a:solidFill>
              </a:rPr>
              <a:t>kesejahteraan</a:t>
            </a:r>
            <a:r>
              <a:rPr lang="en-US" b="1" u="sng" dirty="0">
                <a:solidFill>
                  <a:schemeClr val="tx1"/>
                </a:solidFill>
              </a:rPr>
              <a:t>, </a:t>
            </a:r>
            <a:r>
              <a:rPr lang="en-US" b="1" u="sng" dirty="0" err="1">
                <a:solidFill>
                  <a:schemeClr val="tx1"/>
                </a:solidFill>
              </a:rPr>
              <a:t>kedamaian</a:t>
            </a:r>
            <a:r>
              <a:rPr lang="en-US" b="1" u="sng" dirty="0">
                <a:solidFill>
                  <a:schemeClr val="tx1"/>
                </a:solidFill>
              </a:rPr>
              <a:t>, </a:t>
            </a:r>
            <a:r>
              <a:rPr lang="en-US" b="1" u="sng" dirty="0" err="1">
                <a:solidFill>
                  <a:schemeClr val="tx1"/>
                </a:solidFill>
              </a:rPr>
              <a:t>kebahagiaan</a:t>
            </a:r>
            <a:r>
              <a:rPr lang="en-US" b="1" u="sng" dirty="0">
                <a:solidFill>
                  <a:schemeClr val="tx1"/>
                </a:solidFill>
              </a:rPr>
              <a:t>, </a:t>
            </a:r>
            <a:r>
              <a:rPr lang="en-US" b="1" u="sng" dirty="0" err="1">
                <a:solidFill>
                  <a:schemeClr val="tx1"/>
                </a:solidFill>
              </a:rPr>
              <a:t>humanis</a:t>
            </a:r>
            <a:r>
              <a:rPr lang="en-US" b="1" u="sng" dirty="0">
                <a:solidFill>
                  <a:schemeClr val="tx1"/>
                </a:solidFill>
              </a:rPr>
              <a:t> </a:t>
            </a:r>
            <a:r>
              <a:rPr lang="en-US" b="1" u="sng" dirty="0" err="1">
                <a:solidFill>
                  <a:schemeClr val="tx1"/>
                </a:solidFill>
              </a:rPr>
              <a:t>dan</a:t>
            </a:r>
            <a:r>
              <a:rPr lang="en-US" b="1" u="sng" dirty="0">
                <a:solidFill>
                  <a:schemeClr val="tx1"/>
                </a:solidFill>
              </a:rPr>
              <a:t> </a:t>
            </a:r>
            <a:r>
              <a:rPr lang="en-US" b="1" u="sng" dirty="0" err="1">
                <a:solidFill>
                  <a:schemeClr val="tx1"/>
                </a:solidFill>
              </a:rPr>
              <a:t>harmoni</a:t>
            </a:r>
            <a:r>
              <a:rPr lang="en-US" b="1" u="sng" dirty="0">
                <a:solidFill>
                  <a:schemeClr val="tx1"/>
                </a:solidFill>
              </a:rPr>
              <a:t>  </a:t>
            </a:r>
            <a:r>
              <a:rPr lang="en-US" b="1" u="sng" dirty="0" err="1">
                <a:solidFill>
                  <a:schemeClr val="tx1"/>
                </a:solidFill>
              </a:rPr>
              <a:t>bukan</a:t>
            </a:r>
            <a:r>
              <a:rPr lang="en-US" b="1" u="sng" dirty="0">
                <a:solidFill>
                  <a:schemeClr val="tx1"/>
                </a:solidFill>
              </a:rPr>
              <a:t> de-</a:t>
            </a:r>
            <a:r>
              <a:rPr lang="en-US" b="1" u="sng" dirty="0" err="1">
                <a:solidFill>
                  <a:schemeClr val="tx1"/>
                </a:solidFill>
              </a:rPr>
              <a:t>humanisasi</a:t>
            </a:r>
            <a:r>
              <a:rPr lang="en-US" b="1" u="sng" dirty="0">
                <a:solidFill>
                  <a:schemeClr val="tx1"/>
                </a:solidFill>
              </a:rPr>
              <a:t> </a:t>
            </a:r>
            <a:r>
              <a:rPr lang="en-US" b="1" u="sng" dirty="0" err="1">
                <a:solidFill>
                  <a:schemeClr val="tx1"/>
                </a:solidFill>
              </a:rPr>
              <a:t>dan</a:t>
            </a:r>
            <a:r>
              <a:rPr lang="en-US" b="1" u="sng" dirty="0">
                <a:solidFill>
                  <a:schemeClr val="tx1"/>
                </a:solidFill>
              </a:rPr>
              <a:t> dis-</a:t>
            </a:r>
            <a:r>
              <a:rPr lang="en-US" b="1" u="sng" dirty="0" err="1">
                <a:solidFill>
                  <a:schemeClr val="tx1"/>
                </a:solidFill>
              </a:rPr>
              <a:t>harmoni</a:t>
            </a:r>
            <a:r>
              <a:rPr lang="en-US" b="1" u="sng" dirty="0">
                <a:solidFill>
                  <a:schemeClr val="tx1"/>
                </a:solidFill>
              </a:rPr>
              <a:t>.</a:t>
            </a:r>
            <a:endParaRPr lang="en-US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9125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Selamat bereksplorasi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Terima kasih...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965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Pilih jawaban yang paling sesuai untuk anda: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d-ID" dirty="0" smtClean="0"/>
              <a:t>A. Masyarakat Indonesia memang secara umum miskin dan wanita adalah korban utama dalam kemiskinan ini.</a:t>
            </a:r>
          </a:p>
          <a:p>
            <a:r>
              <a:rPr lang="id-ID" dirty="0" smtClean="0"/>
              <a:t>B. Masyarakat dikungkung kemiskinan dan pemerintah tidak dapat memberikan solusi terhadap kemiskinan.</a:t>
            </a:r>
          </a:p>
          <a:p>
            <a:r>
              <a:rPr lang="id-ID" dirty="0" smtClean="0"/>
              <a:t>C. Ada hubungan antara jumlah pengantri BLU dengan tingkat kemiskinan. Semakin banyak yang mengantri artinya semakin tinggi tingkat kemiskinan.</a:t>
            </a:r>
          </a:p>
          <a:p>
            <a:r>
              <a:rPr lang="id-ID" dirty="0" smtClean="0"/>
              <a:t>D. Perlu menggali cara lain untuk menyelesaikan masalah kemiskinan yang dapat mengkomplementer cara saat ini.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216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Apa paradigma anda?</a:t>
            </a:r>
            <a:br>
              <a:rPr lang="id-ID" dirty="0" smtClean="0"/>
            </a:br>
            <a:r>
              <a:rPr lang="id-ID" dirty="0" smtClean="0"/>
              <a:t>Jika jawaban anda: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d-ID" dirty="0" smtClean="0"/>
              <a:t>A. Anda cenderung memahami keteraturan sosial secara subyektif- INTERPRETIF</a:t>
            </a:r>
          </a:p>
          <a:p>
            <a:r>
              <a:rPr lang="id-ID" dirty="0" smtClean="0"/>
              <a:t>B. Anda cenderung melihat perlunya emansipasi-KRITIS</a:t>
            </a:r>
          </a:p>
          <a:p>
            <a:r>
              <a:rPr lang="id-ID" dirty="0" smtClean="0"/>
              <a:t>C. Anda cenderung melihat hubungan sebab akibat atas realita- POSITIF</a:t>
            </a:r>
          </a:p>
          <a:p>
            <a:r>
              <a:rPr lang="id-ID" dirty="0" smtClean="0"/>
              <a:t>D. Anda cenderung berfikir bahwa nilai/cara lain yang belum ada sama penting- POSMODEREN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350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PARADIGMA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d-ID" dirty="0"/>
              <a:t>C</a:t>
            </a:r>
            <a:r>
              <a:rPr lang="en-US" dirty="0" err="1"/>
              <a:t>ara</a:t>
            </a:r>
            <a:r>
              <a:rPr lang="en-US" dirty="0"/>
              <a:t> </a:t>
            </a:r>
            <a:r>
              <a:rPr lang="en-US" dirty="0" err="1"/>
              <a:t>pandang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realitas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yang </a:t>
            </a:r>
            <a:r>
              <a:rPr lang="en-US" dirty="0" err="1"/>
              <a:t>dikonstruksi</a:t>
            </a:r>
            <a:r>
              <a:rPr lang="en-US" dirty="0"/>
              <a:t> 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model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yang 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model 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spesifik</a:t>
            </a:r>
            <a:r>
              <a:rPr lang="en-US" dirty="0"/>
              <a:t> </a:t>
            </a:r>
            <a:r>
              <a:rPr lang="id-ID" dirty="0"/>
              <a:t>inilah yang disebut dengan paradigma </a:t>
            </a:r>
            <a:r>
              <a:rPr lang="en-US" dirty="0"/>
              <a:t>(Thomas Kuhn</a:t>
            </a:r>
            <a:r>
              <a:rPr lang="id-ID" dirty="0"/>
              <a:t>,</a:t>
            </a:r>
            <a:r>
              <a:rPr lang="en-US" dirty="0"/>
              <a:t> 1962) </a:t>
            </a:r>
            <a:r>
              <a:rPr lang="en-US" i="1" dirty="0"/>
              <a:t>The Structure of Scientific revolution. </a:t>
            </a:r>
            <a:r>
              <a:rPr lang="en-US" dirty="0"/>
              <a:t> </a:t>
            </a:r>
            <a:r>
              <a:rPr lang="en-US" dirty="0" err="1"/>
              <a:t>Paradigma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khasanah</a:t>
            </a:r>
            <a:r>
              <a:rPr lang="en-US" dirty="0"/>
              <a:t> </a:t>
            </a:r>
            <a:r>
              <a:rPr lang="en-US" dirty="0" err="1"/>
              <a:t>epistemolog</a:t>
            </a:r>
            <a:r>
              <a:rPr lang="id-ID" dirty="0"/>
              <a:t>i </a:t>
            </a:r>
            <a:r>
              <a:rPr lang="en-US" dirty="0" err="1"/>
              <a:t>dapat</a:t>
            </a:r>
            <a:r>
              <a:rPr lang="en-US" dirty="0"/>
              <a:t> pula </a:t>
            </a:r>
            <a:r>
              <a:rPr lang="en-US" dirty="0" err="1"/>
              <a:t>diartikan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i="1" dirty="0"/>
              <a:t>worldview</a:t>
            </a:r>
            <a:r>
              <a:rPr lang="en-US" dirty="0"/>
              <a:t> 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memandang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id-ID" dirty="0"/>
              <a:t>. </a:t>
            </a:r>
            <a:r>
              <a:rPr lang="en-US" i="1" dirty="0"/>
              <a:t>Worldview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kepercayaan</a:t>
            </a:r>
            <a:r>
              <a:rPr lang="en-US" dirty="0"/>
              <a:t>, </a:t>
            </a:r>
            <a:r>
              <a:rPr lang="en-US" dirty="0" err="1"/>
              <a:t>perasaan</a:t>
            </a:r>
            <a:r>
              <a:rPr lang="id-ID" dirty="0"/>
              <a:t>,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pikiran</a:t>
            </a:r>
            <a:r>
              <a:rPr lang="en-US" dirty="0"/>
              <a:t> orang yang </a:t>
            </a:r>
            <a:r>
              <a:rPr lang="en-US" dirty="0" err="1"/>
              <a:t>berfungsi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motor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keberlangsungan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moral (</a:t>
            </a:r>
            <a:r>
              <a:rPr lang="en-US" dirty="0" err="1"/>
              <a:t>Mulawarman</a:t>
            </a:r>
            <a:r>
              <a:rPr lang="id-ID" dirty="0"/>
              <a:t>,</a:t>
            </a:r>
            <a:r>
              <a:rPr lang="en-US" dirty="0"/>
              <a:t> 2010).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59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Berbagai klasifikasi paradigma: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Fungsionalis/positif, interpretif, humanis radikal, strukturalis radikal (Burrell dan Morgan,1979)</a:t>
            </a:r>
          </a:p>
          <a:p>
            <a:r>
              <a:rPr lang="id-ID" dirty="0" smtClean="0"/>
              <a:t>Mainstream, Interpretif, Kritis (Chua ,1986)</a:t>
            </a:r>
          </a:p>
          <a:p>
            <a:r>
              <a:rPr lang="id-ID" dirty="0"/>
              <a:t>P</a:t>
            </a:r>
            <a:r>
              <a:rPr lang="en-GB" dirty="0" err="1" smtClean="0"/>
              <a:t>osmoder</a:t>
            </a:r>
            <a:r>
              <a:rPr lang="id-ID" dirty="0" smtClean="0"/>
              <a:t>en</a:t>
            </a:r>
            <a:r>
              <a:rPr lang="en-GB" dirty="0" smtClean="0"/>
              <a:t> (</a:t>
            </a:r>
            <a:r>
              <a:rPr lang="en-GB" dirty="0" err="1"/>
              <a:t>Gioia</a:t>
            </a:r>
            <a:r>
              <a:rPr lang="en-GB" dirty="0"/>
              <a:t> and </a:t>
            </a:r>
            <a:r>
              <a:rPr lang="en-GB" dirty="0" err="1"/>
              <a:t>Pietre</a:t>
            </a:r>
            <a:r>
              <a:rPr lang="en-GB" dirty="0"/>
              <a:t>, 1990; </a:t>
            </a:r>
            <a:r>
              <a:rPr lang="en-GB" dirty="0" err="1"/>
              <a:t>Triyuwono</a:t>
            </a:r>
            <a:r>
              <a:rPr lang="en-GB" dirty="0"/>
              <a:t>, 2006, 2010</a:t>
            </a:r>
            <a:r>
              <a:rPr lang="en-GB" dirty="0" smtClean="0"/>
              <a:t>)</a:t>
            </a:r>
            <a:endParaRPr lang="id-ID" dirty="0" smtClean="0"/>
          </a:p>
          <a:p>
            <a:r>
              <a:rPr lang="id-ID" dirty="0" smtClean="0"/>
              <a:t>Religius (Mulawarman, 2010)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419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82074"/>
          </a:xfrm>
        </p:spPr>
        <p:txBody>
          <a:bodyPr>
            <a:noAutofit/>
          </a:bodyPr>
          <a:lstStyle/>
          <a:p>
            <a:r>
              <a:rPr lang="id-ID" sz="3200" dirty="0" smtClean="0">
                <a:solidFill>
                  <a:schemeClr val="tx1"/>
                </a:solidFill>
              </a:rPr>
              <a:t>Rentang pemahaman ilmu sosial (Burrell dan Morgan 1979):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09738"/>
            <a:ext cx="7560840" cy="4599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9756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01136"/>
          </a:xfrm>
        </p:spPr>
        <p:txBody>
          <a:bodyPr>
            <a:normAutofit fontScale="90000"/>
          </a:bodyPr>
          <a:lstStyle/>
          <a:p>
            <a:r>
              <a:rPr lang="id-ID" dirty="0" smtClean="0">
                <a:solidFill>
                  <a:schemeClr val="tx1"/>
                </a:solidFill>
              </a:rPr>
              <a:t>Pembagian Paradigma menurut Burrell dan Morgan: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84784"/>
            <a:ext cx="7704856" cy="4990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6091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Asumsi paradigma Fungsionalis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id-ID" dirty="0" smtClean="0"/>
              <a:t>B</a:t>
            </a:r>
            <a:r>
              <a:rPr lang="en-US" dirty="0" err="1" smtClean="0"/>
              <a:t>ahwa</a:t>
            </a:r>
            <a:r>
              <a:rPr lang="en-US" dirty="0" smtClean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keberadaan</a:t>
            </a:r>
            <a:r>
              <a:rPr lang="en-US" dirty="0"/>
              <a:t> yang </a:t>
            </a:r>
            <a:r>
              <a:rPr lang="en-US" dirty="0" err="1"/>
              <a:t>kongkrit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teori-teori</a:t>
            </a:r>
            <a:r>
              <a:rPr lang="en-US" dirty="0"/>
              <a:t> </a:t>
            </a:r>
            <a:r>
              <a:rPr lang="en-US" dirty="0" err="1"/>
              <a:t>ilmiah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dinilai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obyektif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referensi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bukti</a:t>
            </a:r>
            <a:r>
              <a:rPr lang="en-US" dirty="0"/>
              <a:t> </a:t>
            </a:r>
            <a:r>
              <a:rPr lang="en-US" dirty="0" err="1"/>
              <a:t>empiris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Standar</a:t>
            </a:r>
            <a:r>
              <a:rPr lang="en-US" dirty="0"/>
              <a:t> universal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penjelasan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diamati</a:t>
            </a:r>
            <a:r>
              <a:rPr lang="en-US" dirty="0"/>
              <a:t>.</a:t>
            </a:r>
          </a:p>
          <a:p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eksternal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regulasi</a:t>
            </a:r>
            <a:r>
              <a:rPr lang="en-US" dirty="0"/>
              <a:t> </a:t>
            </a:r>
            <a:r>
              <a:rPr lang="en-US" dirty="0" err="1"/>
              <a:t>menguasai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eksternal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7012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106</TotalTime>
  <Words>983</Words>
  <Application>Microsoft Office PowerPoint</Application>
  <PresentationFormat>On-screen Show (4:3)</PresentationFormat>
  <Paragraphs>133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Austin</vt:lpstr>
      <vt:lpstr>Tinjauan Filosofis  Paradigma Penelitian  Kualitatif Akuntasi dan Keuangan </vt:lpstr>
      <vt:lpstr>Mencari kebenaran-pengetahuan (lihat gambar ini dan coba jelaskan mengapa “realita” pengantrian BLT/Bantuan Langsung Tunai ini terjadi)</vt:lpstr>
      <vt:lpstr>Pilih jawaban yang paling sesuai untuk anda:</vt:lpstr>
      <vt:lpstr>Apa paradigma anda? Jika jawaban anda:</vt:lpstr>
      <vt:lpstr>PARADIGMA</vt:lpstr>
      <vt:lpstr>Berbagai klasifikasi paradigma:</vt:lpstr>
      <vt:lpstr>Rentang pemahaman ilmu sosial (Burrell dan Morgan 1979):</vt:lpstr>
      <vt:lpstr>Pembagian Paradigma menurut Burrell dan Morgan:</vt:lpstr>
      <vt:lpstr>Asumsi paradigma Fungsionalis</vt:lpstr>
      <vt:lpstr>Asumsi paradigma Interpretif</vt:lpstr>
      <vt:lpstr>Asumsi paradigma Humanis Radikal:</vt:lpstr>
      <vt:lpstr>Asumsi paradigma Strukturalis Radikal</vt:lpstr>
      <vt:lpstr>Pembagian Paradigma/ Perspektif oleh Chua (1986)</vt:lpstr>
      <vt:lpstr>Chua’s (1986) Mainstream Perspective</vt:lpstr>
      <vt:lpstr>Chua’s (1986) Interpretive Perspective</vt:lpstr>
      <vt:lpstr>Chua’s (1986) Critical Perspective</vt:lpstr>
      <vt:lpstr>Secara umum paradigma selain positif dikelompokkan menjadi paradigma non-positif</vt:lpstr>
      <vt:lpstr>Ontologi</vt:lpstr>
      <vt:lpstr>Epistemologi</vt:lpstr>
      <vt:lpstr>Aksiologi</vt:lpstr>
      <vt:lpstr>Retoris</vt:lpstr>
      <vt:lpstr>Metodologi</vt:lpstr>
      <vt:lpstr>Banyak paradigma!</vt:lpstr>
      <vt:lpstr>RENUNGAN SEMENTARA:</vt:lpstr>
      <vt:lpstr>Selamat bereksplorasi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Tinjauan Filosofis  Paradigma Penelitian  Kualitatif Akuntasi dan Keuangan</dc:title>
  <dc:creator>Ari</dc:creator>
  <cp:lastModifiedBy>Ari</cp:lastModifiedBy>
  <cp:revision>17</cp:revision>
  <dcterms:created xsi:type="dcterms:W3CDTF">2011-12-03T23:23:02Z</dcterms:created>
  <dcterms:modified xsi:type="dcterms:W3CDTF">2011-12-04T01:09:41Z</dcterms:modified>
</cp:coreProperties>
</file>