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03627-593C-42C9-8474-0A5960981051}" type="datetimeFigureOut">
              <a:rPr lang="en-GB" smtClean="0"/>
              <a:pPr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8A67-9A2D-410D-9623-1805BB667C9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Interpretive Research Designs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r>
              <a:rPr lang="id-ID" dirty="0" smtClean="0"/>
              <a:t>Ali Djamhuri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Interpretive (Anti-Positive Paradigm)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Grounded Theory</a:t>
            </a:r>
          </a:p>
          <a:p>
            <a:r>
              <a:rPr lang="id-ID" dirty="0" smtClean="0"/>
              <a:t>Hermeneutics</a:t>
            </a:r>
          </a:p>
          <a:p>
            <a:r>
              <a:rPr lang="id-ID" dirty="0" smtClean="0"/>
              <a:t>Ethnography</a:t>
            </a:r>
          </a:p>
          <a:p>
            <a:r>
              <a:rPr lang="id-ID" dirty="0" smtClean="0"/>
              <a:t>Transcendental Phenomenology</a:t>
            </a:r>
          </a:p>
          <a:p>
            <a:r>
              <a:rPr lang="id-ID" dirty="0" smtClean="0"/>
              <a:t>Existential Phenomenology</a:t>
            </a:r>
          </a:p>
          <a:p>
            <a:r>
              <a:rPr lang="id-ID" dirty="0" smtClean="0"/>
              <a:t>Ethnomethodology</a:t>
            </a:r>
          </a:p>
          <a:p>
            <a:r>
              <a:rPr lang="id-ID" dirty="0" smtClean="0"/>
              <a:t>Phenomenology Symbolic Interactionism</a:t>
            </a:r>
          </a:p>
          <a:p>
            <a:endParaRPr lang="id-ID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Existential Phenomenology</a:t>
            </a:r>
            <a:br>
              <a:rPr lang="id-ID" dirty="0" smtClean="0"/>
            </a:br>
            <a:r>
              <a:rPr lang="id-ID" dirty="0" smtClean="0"/>
              <a:t>(Heidegger,Schutz)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Instead of concern to transcendental consciousness  (see transcendental phenomenology), existential phenomenology go to “life-world” (more on surface and more sociological)</a:t>
            </a:r>
          </a:p>
          <a:p>
            <a:r>
              <a:rPr lang="id-ID" dirty="0" smtClean="0"/>
              <a:t>Getting the meaning of human actions or phenomena through </a:t>
            </a:r>
            <a:r>
              <a:rPr lang="id-ID" i="1" dirty="0" smtClean="0"/>
              <a:t>epoche</a:t>
            </a:r>
            <a:r>
              <a:rPr lang="id-ID" dirty="0" smtClean="0"/>
              <a:t> </a:t>
            </a:r>
            <a:r>
              <a:rPr lang="id-ID" dirty="0" smtClean="0"/>
              <a:t>or</a:t>
            </a:r>
            <a:r>
              <a:rPr lang="id-ID" i="1" dirty="0" smtClean="0"/>
              <a:t> bracketting, </a:t>
            </a:r>
            <a:r>
              <a:rPr lang="id-ID" dirty="0" smtClean="0"/>
              <a:t>that is examining phenomena as they are originally given to consciousness(Husserl)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id-ID" sz="3200" dirty="0" smtClean="0"/>
              <a:t>Transcendental Phenomenology</a:t>
            </a:r>
            <a:br>
              <a:rPr lang="id-ID" sz="3200" dirty="0" smtClean="0"/>
            </a:br>
            <a:r>
              <a:rPr lang="id-ID" sz="3200" dirty="0" smtClean="0"/>
              <a:t>(Husserlian or Everyday Life  Phenomenology)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Science is characterized by intentionality ...fully subjective</a:t>
            </a:r>
          </a:p>
          <a:p>
            <a:r>
              <a:rPr lang="id-ID" dirty="0" smtClean="0"/>
              <a:t>Phenomenology is created to build </a:t>
            </a:r>
            <a:r>
              <a:rPr lang="id-ID" dirty="0" smtClean="0"/>
              <a:t>“strong </a:t>
            </a:r>
            <a:r>
              <a:rPr lang="id-ID" dirty="0" smtClean="0"/>
              <a:t>objective </a:t>
            </a:r>
            <a:r>
              <a:rPr lang="id-ID" dirty="0" smtClean="0"/>
              <a:t>foundation” </a:t>
            </a:r>
            <a:r>
              <a:rPr lang="id-ID" dirty="0" smtClean="0"/>
              <a:t>of science</a:t>
            </a:r>
          </a:p>
          <a:p>
            <a:r>
              <a:rPr lang="id-ID" dirty="0" smtClean="0"/>
              <a:t>Orientating to answer the central question of meaning by going out from facts to the phenomenon (structure of experience) by bracketting the facts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Phenomenology </a:t>
            </a:r>
            <a:br>
              <a:rPr lang="id-ID" dirty="0" smtClean="0"/>
            </a:br>
            <a:r>
              <a:rPr lang="id-ID" dirty="0" smtClean="0"/>
              <a:t>Symbolic Interactionism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Human actions are based on their own meaning </a:t>
            </a:r>
          </a:p>
          <a:p>
            <a:r>
              <a:rPr lang="id-ID" dirty="0" smtClean="0"/>
              <a:t>Reality  (meaning) is costructed through human (social) interaction, a negotiated result among competing themes, definitions or interpretations</a:t>
            </a:r>
          </a:p>
          <a:p>
            <a:r>
              <a:rPr lang="id-ID" dirty="0" smtClean="0"/>
              <a:t>Reality (meaning) is changing</a:t>
            </a:r>
          </a:p>
          <a:p>
            <a:r>
              <a:rPr lang="id-ID" dirty="0" smtClean="0"/>
              <a:t>Less subjective in viewing the social world (reality) compared to ethnomethodology</a:t>
            </a:r>
          </a:p>
          <a:p>
            <a:endParaRPr lang="id-ID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Hermeneutics (Dilthey)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Ontologically  adopting objective-idealist view</a:t>
            </a:r>
          </a:p>
          <a:p>
            <a:r>
              <a:rPr lang="id-ID" dirty="0" smtClean="0"/>
              <a:t>Hermeneutics is essentially  a methodology for studying the objectification  of mind</a:t>
            </a:r>
          </a:p>
          <a:p>
            <a:r>
              <a:rPr lang="id-ID" dirty="0" smtClean="0"/>
              <a:t>The reality should be studied as text and in detail  to reveal their essential meaning and significance  </a:t>
            </a:r>
          </a:p>
          <a:p>
            <a:r>
              <a:rPr lang="id-ID" dirty="0" smtClean="0"/>
              <a:t>Social world should be studied in their total context, they may have different meaning in the other context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Ethnomethodology</a:t>
            </a:r>
            <a:br>
              <a:rPr lang="id-ID" dirty="0" smtClean="0"/>
            </a:br>
            <a:r>
              <a:rPr lang="id-ID" dirty="0" smtClean="0"/>
              <a:t>(Garfinkel)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Studying social daily life in detail, specifically praactical activities,practical circumstances  and practical sociological  reasoning</a:t>
            </a:r>
          </a:p>
          <a:p>
            <a:r>
              <a:rPr lang="id-ID" dirty="0" smtClean="0"/>
              <a:t>Specific attention is usually given to extra ordinary  event of an ordered situation to understand how the insiders of the culture interpret and treat  such extra ordinary </a:t>
            </a:r>
          </a:p>
          <a:p>
            <a:r>
              <a:rPr lang="id-ID" dirty="0" smtClean="0"/>
              <a:t>The purpose is to provide adequate accounts, adequate descriptions, and adequate evidence about daily life that may contain awesome indexicalities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Find the language (terms, principle, key concepts ) of any design chosen</a:t>
            </a:r>
          </a:p>
          <a:p>
            <a:r>
              <a:rPr lang="id-ID" dirty="0" smtClean="0"/>
              <a:t>Suit it with subject matter researched</a:t>
            </a:r>
          </a:p>
          <a:p>
            <a:r>
              <a:rPr lang="id-ID" dirty="0" smtClean="0"/>
              <a:t>Be consistent in teh design chosen by following  relevant methodological steps in the design</a:t>
            </a:r>
          </a:p>
          <a:p>
            <a:r>
              <a:rPr lang="id-ID" dirty="0" smtClean="0"/>
              <a:t>Report the  work in the language of the chosen design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id-ID" sz="3600" dirty="0" smtClean="0"/>
              <a:t>Philosophical Questions Distinguishing Paradigms and the Issue of </a:t>
            </a:r>
            <a:br>
              <a:rPr lang="id-ID" sz="3600" dirty="0" smtClean="0"/>
            </a:br>
            <a:r>
              <a:rPr lang="id-ID" sz="3600" dirty="0" smtClean="0"/>
              <a:t>Subjective-objective Dimension</a:t>
            </a:r>
            <a:endParaRPr lang="en-GB" sz="3600" dirty="0"/>
          </a:p>
        </p:txBody>
      </p:sp>
      <p:sp>
        <p:nvSpPr>
          <p:cNvPr id="4" name="Flowchart: Process 3"/>
          <p:cNvSpPr/>
          <p:nvPr/>
        </p:nvSpPr>
        <p:spPr>
          <a:xfrm>
            <a:off x="611560" y="1916832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Nominalism</a:t>
            </a:r>
            <a:endParaRPr lang="en-GB" dirty="0"/>
          </a:p>
        </p:txBody>
      </p:sp>
      <p:sp>
        <p:nvSpPr>
          <p:cNvPr id="5" name="Flowchart: Process 4"/>
          <p:cNvSpPr/>
          <p:nvPr/>
        </p:nvSpPr>
        <p:spPr>
          <a:xfrm>
            <a:off x="611560" y="3140968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Anti-positivism</a:t>
            </a:r>
            <a:endParaRPr lang="en-GB" dirty="0"/>
          </a:p>
        </p:txBody>
      </p:sp>
      <p:sp>
        <p:nvSpPr>
          <p:cNvPr id="6" name="Flowchart: Process 5"/>
          <p:cNvSpPr/>
          <p:nvPr/>
        </p:nvSpPr>
        <p:spPr>
          <a:xfrm>
            <a:off x="539552" y="4293096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Voluntarism</a:t>
            </a:r>
            <a:endParaRPr lang="en-GB" dirty="0"/>
          </a:p>
        </p:txBody>
      </p:sp>
      <p:sp>
        <p:nvSpPr>
          <p:cNvPr id="7" name="Flowchart: Process 6"/>
          <p:cNvSpPr/>
          <p:nvPr/>
        </p:nvSpPr>
        <p:spPr>
          <a:xfrm>
            <a:off x="539552" y="5445224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Ideographic</a:t>
            </a:r>
            <a:endParaRPr lang="en-GB" dirty="0"/>
          </a:p>
        </p:txBody>
      </p:sp>
      <p:sp>
        <p:nvSpPr>
          <p:cNvPr id="8" name="Flowchart: Process 7"/>
          <p:cNvSpPr/>
          <p:nvPr/>
        </p:nvSpPr>
        <p:spPr>
          <a:xfrm>
            <a:off x="6012160" y="1844824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Realism</a:t>
            </a:r>
            <a:endParaRPr lang="en-GB" dirty="0"/>
          </a:p>
        </p:txBody>
      </p:sp>
      <p:sp>
        <p:nvSpPr>
          <p:cNvPr id="9" name="Flowchart: Process 8"/>
          <p:cNvSpPr/>
          <p:nvPr/>
        </p:nvSpPr>
        <p:spPr>
          <a:xfrm>
            <a:off x="6012160" y="3068960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Positivism</a:t>
            </a:r>
            <a:endParaRPr lang="en-GB" dirty="0"/>
          </a:p>
        </p:txBody>
      </p:sp>
      <p:sp>
        <p:nvSpPr>
          <p:cNvPr id="10" name="Flowchart: Process 9"/>
          <p:cNvSpPr/>
          <p:nvPr/>
        </p:nvSpPr>
        <p:spPr>
          <a:xfrm>
            <a:off x="5940152" y="4221088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Determinism</a:t>
            </a:r>
            <a:endParaRPr lang="en-GB" dirty="0"/>
          </a:p>
        </p:txBody>
      </p:sp>
      <p:sp>
        <p:nvSpPr>
          <p:cNvPr id="11" name="Flowchart: Process 10"/>
          <p:cNvSpPr/>
          <p:nvPr/>
        </p:nvSpPr>
        <p:spPr>
          <a:xfrm>
            <a:off x="5940152" y="5373216"/>
            <a:ext cx="2376264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Nomothetic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364088" y="6165304"/>
            <a:ext cx="343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Source: Burrell &amp; Morgan, 1979, 3)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851920" y="2132856"/>
            <a:ext cx="104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Ontology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860032" y="2276872"/>
            <a:ext cx="1008112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131840" y="2348880"/>
            <a:ext cx="691310" cy="14809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779912" y="3284984"/>
            <a:ext cx="144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Epistemology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131840" y="3501008"/>
            <a:ext cx="691310" cy="14809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220072" y="3501008"/>
            <a:ext cx="691310" cy="14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07904" y="4437112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Human Nature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987824" y="4581128"/>
            <a:ext cx="691310" cy="14809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220072" y="4581128"/>
            <a:ext cx="691310" cy="14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07904" y="5517232"/>
            <a:ext cx="144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Methodology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987824" y="5733256"/>
            <a:ext cx="691310" cy="14809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076056" y="5733256"/>
            <a:ext cx="691310" cy="14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Ontology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Nominalism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world external to individual cognition is nothing more than names, concepts and labels that are used to structure reality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The concepts, names, and labels  are artificial creations and their utility based on convenience as tool for describing, making sense, and negotiating external world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Realism</a:t>
            </a:r>
            <a:endParaRPr lang="en-GB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world external to individual cognition is a real world made up of hard,  tangible, and relatively immutable structure.  They still exist as empirical entities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The social world exists independently of an individual’s appreciation of it. Reality is out there and is not man made creation, but as given (as is)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Epistemology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id-ID" sz="3200" dirty="0"/>
              <a:t>Anti-positivism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world is relativistic and can be understood only by the point of view of the individuals who are directly involved in the activities which are to be studied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science is basically subjective 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Anti-positivist reject objectivity in social science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Positivism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Understanding of social world can be performed by observer 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science orientation is to explain, predict,  and to control performed  by identifying regularities and causal relationship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Positivistic social science emphasizes objectivy such as by avoiding bias and the use of personal language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Human Nature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id-ID" sz="3200" dirty="0"/>
              <a:t>Voluntarism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Humankind and their activities are completely  authonomous and  having free will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Most human activities are internally driven by human free will or by meanings owned about their activities 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Human activities are not predictable, but  stillunderstandable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D</a:t>
            </a:r>
            <a:r>
              <a:rPr lang="id-ID" sz="3200" dirty="0" smtClean="0"/>
              <a:t>eterminism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Humankind  and their activities are being completely determined by the situation or environment where they are located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Most human activities are externally driven by stimulus.Human activities are just responses to stimulus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Human activities are predictable or even programmable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Methodology (Axiology)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Ideographic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Closeness to the social world is the key to understand it.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Social theory is subjective accounts generated from insider’s interpretation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Emphasizing process, interactions and the importance of natural setting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Narrative and story telling is viewed as effective tool to report or transmit such accounts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id-ID" sz="3200" dirty="0"/>
              <a:t>Nomothetic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Empasizing on the importance of rigid, systematic protocols (procedures, techniques)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Scientific rigor is placed upon its rigidity of procedures (quantification, testing and others)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Hypothesis testing model dominates inquiries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Four  Paradigms for the Analysis of Social Theory</a:t>
            </a:r>
            <a:br>
              <a:rPr lang="id-ID" sz="3200" dirty="0" smtClean="0"/>
            </a:br>
            <a:r>
              <a:rPr lang="id-ID" sz="3200" dirty="0" smtClean="0"/>
              <a:t>(Burrell &amp; Morgan, 1979,22)</a:t>
            </a:r>
            <a:endParaRPr lang="en-GB" sz="3200" dirty="0"/>
          </a:p>
        </p:txBody>
      </p:sp>
      <p:sp>
        <p:nvSpPr>
          <p:cNvPr id="5" name="Flowchart: Process 4"/>
          <p:cNvSpPr/>
          <p:nvPr/>
        </p:nvSpPr>
        <p:spPr>
          <a:xfrm>
            <a:off x="1835696" y="1988840"/>
            <a:ext cx="5184576" cy="3960440"/>
          </a:xfrm>
          <a:prstGeom prst="flowChartProcess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>
            <a:off x="1835696" y="3969060"/>
            <a:ext cx="51845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  <a:endCxn id="5" idx="2"/>
          </p:cNvCxnSpPr>
          <p:nvPr/>
        </p:nvCxnSpPr>
        <p:spPr>
          <a:xfrm>
            <a:off x="4427984" y="1988840"/>
            <a:ext cx="0" cy="39604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3789040"/>
            <a:ext cx="1470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Subjective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3717032"/>
            <a:ext cx="1371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Objective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11760" y="1556792"/>
            <a:ext cx="4187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The Sociology of Radical Change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5949280"/>
            <a:ext cx="3629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The Sociology of Regulation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4725144"/>
            <a:ext cx="1368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Interptretive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932040" y="4797152"/>
            <a:ext cx="1385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Functionalist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76056" y="2708920"/>
            <a:ext cx="1321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/>
              <a:t>Radical</a:t>
            </a:r>
          </a:p>
          <a:p>
            <a:pPr algn="ctr"/>
            <a:r>
              <a:rPr lang="id-ID" dirty="0" smtClean="0"/>
              <a:t>Structuralist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411760" y="2708920"/>
            <a:ext cx="1084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/>
              <a:t>Radical</a:t>
            </a:r>
          </a:p>
          <a:p>
            <a:pPr algn="ctr"/>
            <a:r>
              <a:rPr lang="id-ID" dirty="0" smtClean="0"/>
              <a:t>Humanist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id-ID" sz="3600" dirty="0" smtClean="0"/>
              <a:t>Continuity Implications in Burrell and Morgan’s Model of Paradigm Categorization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The number of paradigms is extremely limitless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It is possible to create new sociological paradigm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Even  within a certain paradigm, there are various reserach approaches distinguihed based on their magnitude of subjectivity-objectivity polarity or change-stability polarity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Interpretive Paradigm</a:t>
            </a:r>
            <a:endParaRPr lang="en-GB" sz="3200" dirty="0"/>
          </a:p>
        </p:txBody>
      </p:sp>
      <p:sp>
        <p:nvSpPr>
          <p:cNvPr id="5" name="Flowchart: Process 4"/>
          <p:cNvSpPr/>
          <p:nvPr/>
        </p:nvSpPr>
        <p:spPr>
          <a:xfrm>
            <a:off x="1835696" y="1988840"/>
            <a:ext cx="5184576" cy="396044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>
            <a:off x="1835696" y="3969060"/>
            <a:ext cx="51845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  <a:endCxn id="5" idx="2"/>
          </p:cNvCxnSpPr>
          <p:nvPr/>
        </p:nvCxnSpPr>
        <p:spPr>
          <a:xfrm>
            <a:off x="4427984" y="1988840"/>
            <a:ext cx="0" cy="39604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3789040"/>
            <a:ext cx="1470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Subjective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3717032"/>
            <a:ext cx="1371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Objective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11760" y="1556792"/>
            <a:ext cx="4187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The Sociology of Radical Change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5949280"/>
            <a:ext cx="3629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The Sociology of Regulation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1720" y="4725144"/>
            <a:ext cx="202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Interptretive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932040" y="4797152"/>
            <a:ext cx="1385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Functionalist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76056" y="2708920"/>
            <a:ext cx="1321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/>
              <a:t>Radical</a:t>
            </a:r>
          </a:p>
          <a:p>
            <a:pPr algn="ctr"/>
            <a:r>
              <a:rPr lang="id-ID" dirty="0" smtClean="0"/>
              <a:t>Structuralist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411760" y="2708920"/>
            <a:ext cx="1084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dirty="0" smtClean="0"/>
              <a:t>Radical</a:t>
            </a:r>
          </a:p>
          <a:p>
            <a:pPr algn="ctr"/>
            <a:r>
              <a:rPr lang="id-ID" dirty="0" smtClean="0"/>
              <a:t>Humanist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835696" y="1988840"/>
            <a:ext cx="2592288" cy="201622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427984" y="1988840"/>
            <a:ext cx="2592288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427984" y="4005064"/>
            <a:ext cx="2592288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823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Interpretive Research Designs</vt:lpstr>
      <vt:lpstr>Philosophical Questions Distinguishing Paradigms and the Issue of  Subjective-objective Dimension</vt:lpstr>
      <vt:lpstr>Ontology</vt:lpstr>
      <vt:lpstr>Epistemology</vt:lpstr>
      <vt:lpstr>Human Nature</vt:lpstr>
      <vt:lpstr>Methodology (Axiology)</vt:lpstr>
      <vt:lpstr>Four  Paradigms for the Analysis of Social Theory (Burrell &amp; Morgan, 1979,22)</vt:lpstr>
      <vt:lpstr>Continuity Implications in Burrell and Morgan’s Model of Paradigm Categorization</vt:lpstr>
      <vt:lpstr>Interpretive Paradigm</vt:lpstr>
      <vt:lpstr>Interpretive (Anti-Positive Paradigm)</vt:lpstr>
      <vt:lpstr>Existential Phenomenology (Heidegger,Schutz)</vt:lpstr>
      <vt:lpstr>Transcendental Phenomenology (Husserlian or Everyday Life  Phenomenology)</vt:lpstr>
      <vt:lpstr>Phenomenology  Symbolic Interactionism</vt:lpstr>
      <vt:lpstr>Hermeneutics (Dilthey)</vt:lpstr>
      <vt:lpstr>Ethnomethodology (Garfinkel)</vt:lpstr>
      <vt:lpstr>Tips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Djamhuri</dc:creator>
  <cp:lastModifiedBy>Ali Djamhuri</cp:lastModifiedBy>
  <cp:revision>17</cp:revision>
  <dcterms:created xsi:type="dcterms:W3CDTF">2013-06-24T22:27:14Z</dcterms:created>
  <dcterms:modified xsi:type="dcterms:W3CDTF">2013-06-25T23:29:04Z</dcterms:modified>
</cp:coreProperties>
</file>