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72D64-E257-487D-A973-33EC2F3EE75D}" type="datetimeFigureOut">
              <a:rPr lang="en-US" smtClean="0"/>
              <a:t>6/23/2013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372D64-E257-487D-A973-33EC2F3EE75D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9E8DD-42BF-47A9-B19F-238ACB8A25F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want@ub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Garamond" pitchFamily="18" charset="0"/>
              </a:rPr>
              <a:t>KETIKA AKUNTANSI BERHEMENETIKA</a:t>
            </a:r>
            <a:endParaRPr lang="en-US" b="1" dirty="0">
              <a:latin typeface="Garamon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latin typeface="Garamond" pitchFamily="18" charset="0"/>
              </a:rPr>
              <a:t>Iwan</a:t>
            </a:r>
            <a:r>
              <a:rPr lang="en-US" b="1" dirty="0" smtClean="0">
                <a:latin typeface="Garamond" pitchFamily="18" charset="0"/>
              </a:rPr>
              <a:t> </a:t>
            </a:r>
            <a:r>
              <a:rPr lang="en-US" b="1" dirty="0" err="1" smtClean="0">
                <a:latin typeface="Garamond" pitchFamily="18" charset="0"/>
              </a:rPr>
              <a:t>Triyuwono</a:t>
            </a:r>
            <a:endParaRPr lang="en-US" b="1" dirty="0" smtClean="0">
              <a:latin typeface="Garamond" pitchFamily="18" charset="0"/>
            </a:endParaRPr>
          </a:p>
          <a:p>
            <a:r>
              <a:rPr lang="en-US" sz="2400" dirty="0" err="1" smtClean="0"/>
              <a:t>Jurusan</a:t>
            </a:r>
            <a:r>
              <a:rPr lang="en-US" sz="2400" dirty="0" smtClean="0"/>
              <a:t> </a:t>
            </a:r>
            <a:r>
              <a:rPr lang="en-US" sz="2400" dirty="0" err="1" smtClean="0"/>
              <a:t>Akuntansi</a:t>
            </a:r>
            <a:endParaRPr lang="en-US" sz="2400" dirty="0" smtClean="0"/>
          </a:p>
          <a:p>
            <a:r>
              <a:rPr lang="en-US" sz="2400" dirty="0" err="1" smtClean="0"/>
              <a:t>Fakultas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</a:p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Brawijaya</a:t>
            </a:r>
            <a:endParaRPr lang="en-US" sz="2400" dirty="0" smtClean="0"/>
          </a:p>
          <a:p>
            <a:r>
              <a:rPr lang="en-US" sz="2400" dirty="0" smtClean="0">
                <a:hlinkClick r:id="rId2"/>
              </a:rPr>
              <a:t>iwant@ub.ac.id</a:t>
            </a:r>
            <a:r>
              <a:rPr lang="en-US" sz="2400" dirty="0" smtClean="0"/>
              <a:t>; itriyuwono@gmail.com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design is research plan of the empirical part of the study which consists of multilayered decisions and issues</a:t>
            </a:r>
          </a:p>
          <a:p>
            <a:r>
              <a:rPr lang="en-US" dirty="0" smtClean="0"/>
              <a:t>It covers all issues from theoretical reading, the methodological choice, to the empirical data gathering, </a:t>
            </a:r>
            <a:r>
              <a:rPr lang="en-US" dirty="0" smtClean="0"/>
              <a:t>analysis, and </a:t>
            </a:r>
            <a:r>
              <a:rPr lang="en-US" dirty="0" smtClean="0"/>
              <a:t>writing processes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HERMENETIKA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i="1" dirty="0" err="1" smtClean="0"/>
              <a:t>hermeneuien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endParaRPr lang="en-US" dirty="0" smtClean="0"/>
          </a:p>
          <a:p>
            <a:r>
              <a:rPr lang="en-US" i="1" dirty="0" err="1" smtClean="0"/>
              <a:t>Hermeneuien</a:t>
            </a:r>
            <a:r>
              <a:rPr lang="en-US" dirty="0" smtClean="0"/>
              <a:t> (</a:t>
            </a:r>
            <a:r>
              <a:rPr lang="en-US" dirty="0" err="1" smtClean="0"/>
              <a:t>juga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derivasi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Hermes,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dewa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mitologi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Sang </a:t>
            </a:r>
            <a:r>
              <a:rPr lang="en-US" dirty="0" err="1" smtClean="0"/>
              <a:t>Dewa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Atau</a:t>
            </a:r>
            <a:r>
              <a:rPr lang="en-US" dirty="0" smtClean="0"/>
              <a:t>, Hermes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utusan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Yupiter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Atau</a:t>
            </a:r>
            <a:r>
              <a:rPr lang="en-US" dirty="0" smtClean="0"/>
              <a:t>, Hermes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</a:t>
            </a:r>
            <a:r>
              <a:rPr lang="en-US" dirty="0" err="1" smtClean="0"/>
              <a:t>Idries</a:t>
            </a:r>
            <a:r>
              <a:rPr lang="en-US" dirty="0" smtClean="0"/>
              <a:t> </a:t>
            </a:r>
            <a:r>
              <a:rPr lang="en-US" dirty="0" err="1" smtClean="0"/>
              <a:t>a.s</a:t>
            </a:r>
            <a:r>
              <a:rPr lang="en-US" dirty="0" smtClean="0"/>
              <a:t>.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menerjemahkan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(</a:t>
            </a:r>
            <a:r>
              <a:rPr lang="en-US" dirty="0" err="1" smtClean="0"/>
              <a:t>langit</a:t>
            </a:r>
            <a:r>
              <a:rPr lang="en-US" dirty="0" smtClean="0"/>
              <a:t> 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Atau</a:t>
            </a:r>
            <a:r>
              <a:rPr lang="en-US" dirty="0" smtClean="0"/>
              <a:t>, Hermes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Musa yang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PERKEMBANGAN DAN TOKOH HERMENETIKA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abad</a:t>
            </a:r>
            <a:r>
              <a:rPr lang="en-US" dirty="0" smtClean="0"/>
              <a:t> ke-19, </a:t>
            </a:r>
            <a:r>
              <a:rPr lang="en-US" i="1" dirty="0" smtClean="0"/>
              <a:t>hermeneutical theory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Friedrich Schleiermacher (1768-1834)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Emilio </a:t>
            </a:r>
            <a:r>
              <a:rPr lang="en-US" dirty="0" err="1" smtClean="0"/>
              <a:t>Betti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ke-20, </a:t>
            </a:r>
            <a:r>
              <a:rPr lang="en-US" i="1" dirty="0" smtClean="0"/>
              <a:t>philosophical hermeneutics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Martin Heidegger (1889-1976) (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Hans-Georg </a:t>
            </a:r>
            <a:r>
              <a:rPr lang="en-US" dirty="0" err="1" smtClean="0"/>
              <a:t>Gadamer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i="1" dirty="0" smtClean="0"/>
              <a:t>critical hermeneutics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Jurgen</a:t>
            </a:r>
            <a:r>
              <a:rPr lang="en-US" dirty="0" smtClean="0"/>
              <a:t> </a:t>
            </a:r>
            <a:r>
              <a:rPr lang="en-US" dirty="0" err="1" smtClean="0"/>
              <a:t>Habermas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Tokoh-tokoh</a:t>
            </a:r>
            <a:r>
              <a:rPr lang="en-US" dirty="0" smtClean="0"/>
              <a:t> </a:t>
            </a:r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Rudolf </a:t>
            </a:r>
            <a:r>
              <a:rPr lang="en-US" dirty="0" err="1" smtClean="0"/>
              <a:t>Bultmann</a:t>
            </a:r>
            <a:endParaRPr lang="en-US" dirty="0" smtClean="0"/>
          </a:p>
          <a:p>
            <a:pPr lvl="1"/>
            <a:r>
              <a:rPr lang="en-US" dirty="0" smtClean="0"/>
              <a:t>Karl-Otto </a:t>
            </a:r>
            <a:r>
              <a:rPr lang="en-US" dirty="0" err="1" smtClean="0"/>
              <a:t>Apel</a:t>
            </a:r>
            <a:endParaRPr lang="en-US" dirty="0" smtClean="0"/>
          </a:p>
          <a:p>
            <a:pPr lvl="1"/>
            <a:r>
              <a:rPr lang="en-US" dirty="0" smtClean="0"/>
              <a:t>Paul </a:t>
            </a:r>
            <a:r>
              <a:rPr lang="en-US" dirty="0" err="1" smtClean="0"/>
              <a:t>Ricoeur</a:t>
            </a:r>
            <a:endParaRPr lang="en-US" dirty="0" smtClean="0"/>
          </a:p>
          <a:p>
            <a:pPr lvl="1"/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HERMENETIKA GADAMER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Hermenetika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Gadamer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teks</a:t>
            </a:r>
            <a:r>
              <a:rPr lang="en-US" dirty="0" smtClean="0"/>
              <a:t> </a:t>
            </a:r>
            <a:r>
              <a:rPr lang="en-US" dirty="0" err="1" smtClean="0"/>
              <a:t>didatangi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subyektivitas</a:t>
            </a:r>
            <a:r>
              <a:rPr lang="en-US" dirty="0" smtClean="0"/>
              <a:t> </a:t>
            </a:r>
            <a:r>
              <a:rPr lang="en-US" dirty="0" err="1" smtClean="0"/>
              <a:t>penafsir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realitas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kekinian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ter</a:t>
            </a:r>
            <a:r>
              <a:rPr lang="en-US" dirty="0" smtClean="0"/>
              <a:t>(</a:t>
            </a:r>
            <a:r>
              <a:rPr lang="en-US" dirty="0" err="1" smtClean="0"/>
              <a:t>di</a:t>
            </a:r>
            <a:r>
              <a:rPr lang="en-US" dirty="0" smtClean="0"/>
              <a:t>)</a:t>
            </a:r>
            <a:r>
              <a:rPr lang="en-US" dirty="0" err="1" smtClean="0"/>
              <a:t>tulis</a:t>
            </a:r>
            <a:r>
              <a:rPr lang="en-US" dirty="0" smtClean="0"/>
              <a:t>.  </a:t>
            </a:r>
            <a:r>
              <a:rPr lang="en-US" dirty="0" err="1" smtClean="0"/>
              <a:t>Pengertian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Subyektifitas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yang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bertumbuh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henti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lain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subyektivitas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Realitas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err="1" smtClean="0"/>
              <a:t>selesai</a:t>
            </a:r>
            <a:r>
              <a:rPr lang="en-US" dirty="0" smtClean="0"/>
              <a:t> (</a:t>
            </a:r>
            <a:r>
              <a:rPr lang="en-US" i="1" dirty="0" smtClean="0"/>
              <a:t>final</a:t>
            </a:r>
            <a:r>
              <a:rPr lang="en-US" dirty="0" smtClean="0"/>
              <a:t>),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berproses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dirty="0" err="1" smtClean="0"/>
              <a:t>sejarah</a:t>
            </a:r>
            <a:r>
              <a:rPr lang="en-US" dirty="0" smtClean="0"/>
              <a:t>)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tercipta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(</a:t>
            </a:r>
            <a:r>
              <a:rPr lang="en-US" dirty="0" err="1" smtClean="0"/>
              <a:t>tanda</a:t>
            </a:r>
            <a:r>
              <a:rPr lang="en-US" dirty="0" smtClean="0"/>
              <a:t>)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realitas</a:t>
            </a:r>
            <a:endParaRPr lang="en-US" dirty="0" smtClean="0"/>
          </a:p>
          <a:p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  <a:p>
            <a:r>
              <a:rPr lang="en-US" dirty="0" err="1" smtClean="0"/>
              <a:t>Makna</a:t>
            </a:r>
            <a:r>
              <a:rPr lang="en-US" dirty="0" smtClean="0"/>
              <a:t>(-</a:t>
            </a:r>
            <a:r>
              <a:rPr lang="en-US" dirty="0" err="1" smtClean="0"/>
              <a:t>makna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. 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makna-makna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subyektivitas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penafsir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MULTIMAKNA 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Subyektivitas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.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endParaRPr lang="en-US" dirty="0" smtClean="0"/>
          </a:p>
          <a:p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Jawabnya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lain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ANALISA HERMENETIKA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x?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Data: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 1: “</a:t>
            </a:r>
            <a:r>
              <a:rPr lang="en-US" dirty="0" err="1" smtClean="0"/>
              <a:t>asyiiik</a:t>
            </a:r>
            <a:r>
              <a:rPr lang="en-US" dirty="0" smtClean="0"/>
              <a:t>,… </a:t>
            </a:r>
            <a:r>
              <a:rPr lang="en-US" dirty="0" err="1" smtClean="0"/>
              <a:t>dapat</a:t>
            </a:r>
            <a:r>
              <a:rPr lang="en-US" dirty="0" smtClean="0"/>
              <a:t> bonus </a:t>
            </a:r>
            <a:r>
              <a:rPr lang="en-US" dirty="0" err="1" smtClean="0"/>
              <a:t>tiga</a:t>
            </a:r>
            <a:r>
              <a:rPr lang="en-US" dirty="0" smtClean="0"/>
              <a:t> kali </a:t>
            </a:r>
            <a:r>
              <a:rPr lang="en-US" dirty="0" err="1" smtClean="0"/>
              <a:t>gaji</a:t>
            </a:r>
            <a:r>
              <a:rPr lang="en-US" dirty="0" smtClean="0"/>
              <a:t>” 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 2: “</a:t>
            </a:r>
            <a:r>
              <a:rPr lang="en-US" i="1" dirty="0" err="1" smtClean="0"/>
              <a:t>alhamdulillah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bonus. 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internet.”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 3: “yah, </a:t>
            </a:r>
            <a:r>
              <a:rPr lang="en-US" dirty="0" err="1" smtClean="0"/>
              <a:t>lumayan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bonus! 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pusing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i="1" dirty="0" err="1" smtClean="0"/>
              <a:t>ngejar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…” (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Karyawan</a:t>
            </a:r>
            <a:r>
              <a:rPr lang="en-US" dirty="0" smtClean="0"/>
              <a:t> 4: “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pagi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i="1" dirty="0" err="1" smtClean="0"/>
              <a:t>ngasih</a:t>
            </a:r>
            <a:r>
              <a:rPr lang="en-US" dirty="0" smtClean="0"/>
              <a:t> info,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1: “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tahun-tahun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tarjetnya</a:t>
            </a:r>
            <a:r>
              <a:rPr lang="en-US" dirty="0" smtClean="0"/>
              <a:t>.  Yah, </a:t>
            </a:r>
            <a:r>
              <a:rPr lang="en-US" dirty="0" err="1" smtClean="0"/>
              <a:t>lumayan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…”</a:t>
            </a:r>
          </a:p>
          <a:p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2: “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i="1" dirty="0" smtClean="0"/>
              <a:t>risk taker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berspekulatif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bursa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i="1" dirty="0" smtClean="0"/>
              <a:t>gain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bursa.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moral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ketimbang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bursa…”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pengamatan</a:t>
            </a:r>
            <a:r>
              <a:rPr lang="en-US" dirty="0" smtClean="0"/>
              <a:t> 1: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x </a:t>
            </a:r>
            <a:r>
              <a:rPr lang="en-US" dirty="0" err="1" smtClean="0"/>
              <a:t>cabang</a:t>
            </a:r>
            <a:r>
              <a:rPr lang="en-US" dirty="0" smtClean="0"/>
              <a:t> Malang </a:t>
            </a:r>
            <a:r>
              <a:rPr lang="en-US" dirty="0" err="1" smtClean="0"/>
              <a:t>memasang</a:t>
            </a:r>
            <a:r>
              <a:rPr lang="en-US" dirty="0" smtClean="0"/>
              <a:t> </a:t>
            </a:r>
            <a:r>
              <a:rPr lang="en-US" dirty="0" err="1" smtClean="0"/>
              <a:t>telinga</a:t>
            </a:r>
            <a:r>
              <a:rPr lang="en-US" dirty="0" smtClean="0"/>
              <a:t> </a:t>
            </a:r>
            <a:r>
              <a:rPr lang="en-US" dirty="0" err="1" smtClean="0"/>
              <a:t>lebar-lebar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info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. 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bocoran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Malang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bonus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“</a:t>
            </a:r>
            <a:r>
              <a:rPr lang="en-US" dirty="0" err="1" smtClean="0"/>
              <a:t>amarah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cabangnya</a:t>
            </a:r>
            <a:endParaRPr lang="en-US" dirty="0" smtClean="0"/>
          </a:p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khawatir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merugi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.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berkepentingan</a:t>
            </a:r>
            <a:r>
              <a:rPr lang="en-US" dirty="0" smtClean="0"/>
              <a:t> agar </a:t>
            </a:r>
            <a:r>
              <a:rPr lang="en-US" dirty="0" err="1" smtClean="0"/>
              <a:t>cabagn</a:t>
            </a:r>
            <a:r>
              <a:rPr lang="en-US" dirty="0" smtClean="0"/>
              <a:t> Malang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tarjet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 </a:t>
            </a:r>
            <a:r>
              <a:rPr lang="en-US" dirty="0" err="1" smtClean="0"/>
              <a:t>Sebab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“</a:t>
            </a:r>
            <a:r>
              <a:rPr lang="en-US" dirty="0" err="1" smtClean="0"/>
              <a:t>amarah</a:t>
            </a:r>
            <a:r>
              <a:rPr lang="en-US" dirty="0" smtClean="0"/>
              <a:t>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. 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Gadamer</a:t>
            </a:r>
            <a:r>
              <a:rPr lang="en-US" dirty="0" smtClean="0"/>
              <a:t> (</a:t>
            </a:r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Lampiran</a:t>
            </a:r>
            <a:r>
              <a:rPr lang="en-US" dirty="0" smtClean="0"/>
              <a:t> 1),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Bonus (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(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err="1" smtClean="0"/>
              <a:t>Dividen</a:t>
            </a:r>
            <a:r>
              <a:rPr lang="en-US" dirty="0" smtClean="0"/>
              <a:t> (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Moral (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berhadapan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 smtClean="0"/>
          </a:p>
          <a:p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i="1" dirty="0" err="1" smtClean="0">
                <a:sym typeface="Wingdings" pitchFamily="2" charset="2"/>
              </a:rPr>
              <a:t>kesadaran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bentukan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lokal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sementara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Gadamer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gadamer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 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HERMENETIKA OBYEKTIVIS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Gadamer</a:t>
            </a:r>
            <a:r>
              <a:rPr lang="en-US" dirty="0" smtClean="0"/>
              <a:t> yang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sia-sia</a:t>
            </a:r>
            <a:r>
              <a:rPr lang="en-US" dirty="0" smtClean="0"/>
              <a:t>, </a:t>
            </a:r>
            <a:r>
              <a:rPr lang="en-US" dirty="0" err="1" smtClean="0"/>
              <a:t>sosok</a:t>
            </a:r>
            <a:r>
              <a:rPr lang="en-US" dirty="0" smtClean="0"/>
              <a:t> </a:t>
            </a:r>
            <a:r>
              <a:rPr lang="en-US" dirty="0" err="1" smtClean="0"/>
              <a:t>Betti</a:t>
            </a:r>
            <a:r>
              <a:rPr lang="en-US" dirty="0" smtClean="0"/>
              <a:t>, </a:t>
            </a:r>
            <a:r>
              <a:rPr lang="en-US" dirty="0" err="1" smtClean="0"/>
              <a:t>Schleiermarcher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Dilthey</a:t>
            </a:r>
            <a:r>
              <a:rPr lang="en-US" dirty="0" smtClean="0"/>
              <a:t> </a:t>
            </a:r>
            <a:r>
              <a:rPr lang="en-US" dirty="0" err="1" smtClean="0"/>
              <a:t>malah</a:t>
            </a:r>
            <a:r>
              <a:rPr lang="en-US" dirty="0" smtClean="0"/>
              <a:t> </a:t>
            </a:r>
            <a:r>
              <a:rPr lang="en-US" dirty="0" err="1" smtClean="0"/>
              <a:t>menggagas</a:t>
            </a:r>
            <a:r>
              <a:rPr lang="en-US" dirty="0" smtClean="0"/>
              <a:t> </a:t>
            </a:r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positivisme</a:t>
            </a:r>
            <a:r>
              <a:rPr lang="en-US" dirty="0" smtClean="0"/>
              <a:t> yang </a:t>
            </a:r>
            <a:r>
              <a:rPr lang="en-US" dirty="0" err="1" smtClean="0"/>
              <a:t>mensyaratklan</a:t>
            </a:r>
            <a:r>
              <a:rPr lang="en-US" dirty="0" smtClean="0"/>
              <a:t> </a:t>
            </a:r>
            <a:r>
              <a:rPr lang="en-US" dirty="0" err="1" smtClean="0"/>
              <a:t>obyektivitas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penafsir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melepaskan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prakonsepsi</a:t>
            </a:r>
            <a:r>
              <a:rPr lang="en-US" dirty="0" smtClean="0"/>
              <a:t>,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UB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sz="2400" dirty="0" smtClean="0"/>
              <a:t>”</a:t>
            </a:r>
            <a:r>
              <a:rPr lang="en-US" sz="2400" dirty="0" err="1" smtClean="0"/>
              <a:t>kalo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b="1" dirty="0" smtClean="0"/>
              <a:t>UB</a:t>
            </a:r>
            <a:r>
              <a:rPr lang="en-US" sz="2400" dirty="0" smtClean="0"/>
              <a:t> rolling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jarang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, </a:t>
            </a:r>
            <a:r>
              <a:rPr lang="en-US" sz="2400" dirty="0" err="1" smtClean="0"/>
              <a:t>soalnya</a:t>
            </a:r>
            <a:r>
              <a:rPr lang="en-US" sz="2400" dirty="0" smtClean="0"/>
              <a:t> </a:t>
            </a:r>
            <a:r>
              <a:rPr lang="en-US" sz="2400" dirty="0" err="1" smtClean="0"/>
              <a:t>unitnya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…”?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Data:</a:t>
            </a:r>
          </a:p>
          <a:p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menyingkat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.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Brawijaya</a:t>
            </a:r>
            <a:r>
              <a:rPr lang="en-US" dirty="0" smtClean="0"/>
              <a:t> </a:t>
            </a:r>
            <a:r>
              <a:rPr lang="en-US" dirty="0" err="1" smtClean="0"/>
              <a:t>disingkat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UB.  </a:t>
            </a:r>
            <a:r>
              <a:rPr lang="en-US" dirty="0" err="1" smtClean="0"/>
              <a:t>Universitas</a:t>
            </a:r>
            <a:r>
              <a:rPr lang="en-US" dirty="0" smtClean="0"/>
              <a:t> Indonesia </a:t>
            </a:r>
            <a:r>
              <a:rPr lang="en-US" dirty="0" err="1" smtClean="0"/>
              <a:t>disingkat</a:t>
            </a:r>
            <a:r>
              <a:rPr lang="en-US" dirty="0" smtClean="0"/>
              <a:t> UI, </a:t>
            </a:r>
            <a:r>
              <a:rPr lang="en-US" dirty="0" err="1" smtClean="0"/>
              <a:t>dst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 err="1" smtClean="0"/>
              <a:t>Kalimat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hadir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konteks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  </a:t>
            </a:r>
            <a:r>
              <a:rPr lang="en-US" sz="2400" dirty="0" err="1" smtClean="0"/>
              <a:t>Organisasi</a:t>
            </a:r>
            <a:endParaRPr lang="en-US" sz="2400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 smtClean="0"/>
              <a:t>yang </a:t>
            </a:r>
            <a:r>
              <a:rPr lang="en-US" sz="2400" dirty="0" err="1" smtClean="0"/>
              <a:t>dimaksud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Bank BNI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:  </a:t>
            </a:r>
            <a:endParaRPr lang="en-US" sz="2400" dirty="0" smtClean="0"/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menyebutkan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BNI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bekerja</a:t>
            </a:r>
            <a:r>
              <a:rPr lang="en-US" sz="2400" dirty="0" smtClean="0"/>
              <a:t>,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menyebutkan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.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BNI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UM,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menyebut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UM</a:t>
            </a:r>
          </a:p>
          <a:p>
            <a:pPr marL="457200" indent="-457200" eaLnBrk="1" fontAlgn="auto" hangingPunct="1">
              <a:spcAft>
                <a:spcPts val="0"/>
              </a:spcAft>
              <a:buClr>
                <a:schemeClr val="accent3"/>
              </a:buClr>
              <a:buFontTx/>
              <a:buAutoNum type="arabicPeriod"/>
              <a:defRPr/>
            </a:pPr>
            <a:r>
              <a:rPr lang="en-US" sz="2400" dirty="0" err="1" smtClean="0"/>
              <a:t>Suka</a:t>
            </a:r>
            <a:r>
              <a:rPr lang="en-US" sz="2400" dirty="0" smtClean="0"/>
              <a:t> </a:t>
            </a:r>
            <a:r>
              <a:rPr lang="en-US" sz="2400" dirty="0" err="1" smtClean="0"/>
              <a:t>berbagi</a:t>
            </a:r>
            <a:r>
              <a:rPr lang="en-US" sz="2400" dirty="0" smtClean="0"/>
              <a:t> </a:t>
            </a:r>
            <a:r>
              <a:rPr lang="en-US" sz="2400" dirty="0" err="1" smtClean="0"/>
              <a:t>cerita</a:t>
            </a: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 err="1" smtClean="0"/>
              <a:t>Konteks</a:t>
            </a:r>
            <a:r>
              <a:rPr lang="en-US" sz="2800" dirty="0" smtClean="0"/>
              <a:t> </a:t>
            </a:r>
            <a:r>
              <a:rPr lang="en-US" sz="2800" dirty="0" err="1" smtClean="0"/>
              <a:t>sejarah</a:t>
            </a:r>
            <a:r>
              <a:rPr lang="en-US" sz="2800" dirty="0" smtClean="0"/>
              <a:t>:</a:t>
            </a:r>
          </a:p>
          <a:p>
            <a:pPr marL="274320" indent="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acara</a:t>
            </a:r>
            <a:r>
              <a:rPr lang="en-US" sz="2800" dirty="0" smtClean="0"/>
              <a:t> </a:t>
            </a:r>
            <a:r>
              <a:rPr lang="en-US" sz="2800" dirty="0" err="1" smtClean="0"/>
              <a:t>halal</a:t>
            </a:r>
            <a:r>
              <a:rPr lang="en-US" sz="2800" dirty="0" smtClean="0"/>
              <a:t> bi </a:t>
            </a:r>
            <a:r>
              <a:rPr lang="en-US" sz="2800" dirty="0" err="1" smtClean="0"/>
              <a:t>halal</a:t>
            </a:r>
            <a:r>
              <a:rPr lang="en-US" sz="2800" dirty="0" smtClean="0"/>
              <a:t> BNI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cabang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Malang, Bu Nina </a:t>
            </a:r>
            <a:r>
              <a:rPr lang="en-US" sz="2800" dirty="0" err="1" smtClean="0"/>
              <a:t>dari</a:t>
            </a:r>
            <a:r>
              <a:rPr lang="en-US" sz="2800" dirty="0" smtClean="0"/>
              <a:t> BNI </a:t>
            </a:r>
            <a:r>
              <a:rPr lang="en-US" sz="2800" dirty="0" err="1" smtClean="0"/>
              <a:t>Cabang</a:t>
            </a:r>
            <a:r>
              <a:rPr lang="en-US" sz="2800" dirty="0" smtClean="0"/>
              <a:t> Malang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bertukar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Bu </a:t>
            </a:r>
            <a:r>
              <a:rPr lang="en-US" sz="2800" dirty="0" err="1" smtClean="0"/>
              <a:t>Ani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BNI </a:t>
            </a:r>
            <a:r>
              <a:rPr lang="en-US" sz="2800" dirty="0" err="1" smtClean="0"/>
              <a:t>Cabang</a:t>
            </a:r>
            <a:r>
              <a:rPr lang="en-US" sz="2800" dirty="0" smtClean="0"/>
              <a:t> </a:t>
            </a:r>
            <a:r>
              <a:rPr lang="en-US" sz="2800" b="1" dirty="0" smtClean="0"/>
              <a:t>UB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rolling </a:t>
            </a:r>
            <a:r>
              <a:rPr lang="en-US" sz="2800" dirty="0" err="1" smtClean="0"/>
              <a:t>karyawan</a:t>
            </a:r>
            <a:endParaRPr lang="en-US" sz="28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Bu Nina:”…</a:t>
            </a:r>
            <a:r>
              <a:rPr lang="en-US" sz="2800" dirty="0" err="1" smtClean="0"/>
              <a:t>di</a:t>
            </a:r>
            <a:r>
              <a:rPr lang="en-US" sz="2800" dirty="0" smtClean="0"/>
              <a:t> Malang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sibuk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unit-unit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cukup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.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rolling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lancar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memang</a:t>
            </a:r>
            <a:r>
              <a:rPr lang="en-US" sz="2800" dirty="0" smtClean="0"/>
              <a:t> </a:t>
            </a:r>
            <a:r>
              <a:rPr lang="en-US" sz="2800" dirty="0" err="1" smtClean="0"/>
              <a:t>unitnya</a:t>
            </a:r>
            <a:r>
              <a:rPr lang="en-US" sz="2800" dirty="0" smtClean="0"/>
              <a:t>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…”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Bu </a:t>
            </a:r>
            <a:r>
              <a:rPr lang="en-US" sz="2800" dirty="0" err="1" smtClean="0"/>
              <a:t>Ani</a:t>
            </a:r>
            <a:r>
              <a:rPr lang="en-US" sz="2800" dirty="0" smtClean="0"/>
              <a:t>:”</a:t>
            </a:r>
            <a:r>
              <a:rPr lang="en-US" sz="2800" dirty="0" err="1" smtClean="0"/>
              <a:t>kalo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b="1" dirty="0" smtClean="0"/>
              <a:t>UB</a:t>
            </a:r>
            <a:r>
              <a:rPr lang="en-US" sz="2800" dirty="0" smtClean="0"/>
              <a:t> rolling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jarang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, </a:t>
            </a:r>
            <a:r>
              <a:rPr lang="en-US" sz="2800" dirty="0" err="1" smtClean="0"/>
              <a:t>soalnya</a:t>
            </a:r>
            <a:r>
              <a:rPr lang="en-US" sz="2800" dirty="0" smtClean="0"/>
              <a:t> </a:t>
            </a:r>
            <a:r>
              <a:rPr lang="en-US" sz="2800" dirty="0" err="1" smtClean="0"/>
              <a:t>unitnya</a:t>
            </a:r>
            <a:r>
              <a:rPr lang="en-US" sz="2800" dirty="0" smtClean="0"/>
              <a:t> </a:t>
            </a:r>
            <a:r>
              <a:rPr lang="en-US" sz="2800" dirty="0" err="1" smtClean="0"/>
              <a:t>sedikit</a:t>
            </a:r>
            <a:r>
              <a:rPr lang="en-US" sz="2800" dirty="0" smtClean="0"/>
              <a:t>…”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“UB”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?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obyektivis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data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SISTEMATIKA PENYAJIAN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tesis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disertasi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sistematika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Bab</a:t>
            </a:r>
            <a:r>
              <a:rPr lang="en-US" dirty="0" smtClean="0"/>
              <a:t> 1: </a:t>
            </a:r>
            <a:r>
              <a:rPr lang="en-US" dirty="0" err="1" smtClean="0"/>
              <a:t>Pendahuluan</a:t>
            </a:r>
            <a:endParaRPr lang="en-US" dirty="0" smtClean="0"/>
          </a:p>
          <a:p>
            <a:r>
              <a:rPr lang="en-US" dirty="0" err="1" smtClean="0"/>
              <a:t>Bab</a:t>
            </a:r>
            <a:r>
              <a:rPr lang="en-US" dirty="0" smtClean="0"/>
              <a:t> 2: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Bab</a:t>
            </a:r>
            <a:r>
              <a:rPr lang="en-US" dirty="0" smtClean="0"/>
              <a:t> 3: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Gadamer</a:t>
            </a:r>
            <a:endParaRPr lang="en-US" dirty="0" smtClean="0"/>
          </a:p>
          <a:p>
            <a:r>
              <a:rPr lang="en-US" dirty="0" err="1" smtClean="0"/>
              <a:t>Bab</a:t>
            </a:r>
            <a:r>
              <a:rPr lang="en-US" dirty="0" smtClean="0"/>
              <a:t> 4: </a:t>
            </a:r>
            <a:r>
              <a:rPr lang="en-US" dirty="0" err="1" smtClean="0"/>
              <a:t>Sketsa</a:t>
            </a:r>
            <a:r>
              <a:rPr lang="en-US" dirty="0" smtClean="0"/>
              <a:t>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Bab</a:t>
            </a:r>
            <a:r>
              <a:rPr lang="en-US" dirty="0" smtClean="0"/>
              <a:t> 5: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Bonus</a:t>
            </a:r>
          </a:p>
          <a:p>
            <a:r>
              <a:rPr lang="en-US" dirty="0" err="1" smtClean="0"/>
              <a:t>Bab</a:t>
            </a:r>
            <a:r>
              <a:rPr lang="en-US" dirty="0" smtClean="0"/>
              <a:t> 6: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r>
              <a:rPr lang="en-US" dirty="0" err="1" smtClean="0"/>
              <a:t>Bab</a:t>
            </a:r>
            <a:r>
              <a:rPr lang="en-US" dirty="0" smtClean="0"/>
              <a:t> 7: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Dividen</a:t>
            </a:r>
            <a:endParaRPr lang="en-US" dirty="0" smtClean="0"/>
          </a:p>
          <a:p>
            <a:r>
              <a:rPr lang="en-US" dirty="0" err="1" smtClean="0"/>
              <a:t>Bab</a:t>
            </a:r>
            <a:r>
              <a:rPr lang="en-US" dirty="0" smtClean="0"/>
              <a:t> 8: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Moral</a:t>
            </a:r>
          </a:p>
          <a:p>
            <a:r>
              <a:rPr lang="en-US" dirty="0" err="1" smtClean="0"/>
              <a:t>Bab</a:t>
            </a:r>
            <a:r>
              <a:rPr lang="en-US" dirty="0" smtClean="0"/>
              <a:t> 9: </a:t>
            </a:r>
            <a:r>
              <a:rPr lang="en-US" dirty="0" err="1" smtClean="0"/>
              <a:t>Penutup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i="1" dirty="0" err="1" smtClean="0"/>
              <a:t>kesadaran</a:t>
            </a:r>
            <a:r>
              <a:rPr lang="en-US" i="1" dirty="0" smtClean="0"/>
              <a:t> </a:t>
            </a:r>
            <a:r>
              <a:rPr lang="en-US" i="1" dirty="0" err="1" smtClean="0"/>
              <a:t>bentukan</a:t>
            </a:r>
            <a:r>
              <a:rPr lang="en-US" i="1" dirty="0" smtClean="0"/>
              <a:t>,</a:t>
            </a:r>
            <a:r>
              <a:rPr lang="en-US" dirty="0" smtClean="0"/>
              <a:t> 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err="1" smtClean="0"/>
              <a:t>kesadaran</a:t>
            </a:r>
            <a:r>
              <a:rPr lang="en-US" i="1" dirty="0" smtClean="0"/>
              <a:t> </a:t>
            </a:r>
            <a:r>
              <a:rPr lang="en-US" i="1" dirty="0" err="1" smtClean="0"/>
              <a:t>murni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universal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baka</a:t>
            </a:r>
            <a:endParaRPr lang="en-US" dirty="0" smtClean="0"/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…!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Kesadaran</a:t>
            </a:r>
            <a:r>
              <a:rPr lang="en-US" dirty="0" smtClean="0"/>
              <a:t> (</a:t>
            </a:r>
            <a:r>
              <a:rPr lang="en-US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Misalnya</a:t>
            </a:r>
            <a:r>
              <a:rPr lang="en-US" dirty="0" smtClean="0"/>
              <a:t>,</a:t>
            </a:r>
          </a:p>
          <a:p>
            <a:r>
              <a:rPr lang="en-US" i="1" dirty="0" err="1" smtClean="0"/>
              <a:t>Akuntansi</a:t>
            </a:r>
            <a:r>
              <a:rPr lang="en-US" i="1" dirty="0" smtClean="0"/>
              <a:t> </a:t>
            </a:r>
            <a:r>
              <a:rPr lang="en-US" i="1" dirty="0" err="1" smtClean="0"/>
              <a:t>Syari’ah</a:t>
            </a:r>
            <a:r>
              <a:rPr lang="en-US" dirty="0" smtClean="0"/>
              <a:t> (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meracik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doa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dzikir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, mental, </a:t>
            </a:r>
            <a:r>
              <a:rPr lang="en-US" dirty="0" err="1" smtClean="0"/>
              <a:t>dan</a:t>
            </a:r>
            <a:r>
              <a:rPr lang="en-US" dirty="0" smtClean="0"/>
              <a:t> spiritual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beribadah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yang </a:t>
            </a:r>
            <a:r>
              <a:rPr lang="en-US" dirty="0" err="1" smtClean="0"/>
              <a:t>suci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 (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ARTS4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i="1" dirty="0" err="1" smtClean="0"/>
              <a:t>kesadaran</a:t>
            </a:r>
            <a:r>
              <a:rPr lang="en-US" i="1" dirty="0" smtClean="0"/>
              <a:t> </a:t>
            </a:r>
            <a:r>
              <a:rPr lang="en-US" i="1" dirty="0" err="1" smtClean="0"/>
              <a:t>bentukan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ditekankan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hermenetika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HERMENETIKA DALAM PENELITIAN AKUNTANSI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Hermenetika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u="sng" dirty="0" err="1" smtClean="0"/>
              <a:t>rancangan</a:t>
            </a:r>
            <a:r>
              <a:rPr lang="en-US" u="sng" dirty="0" smtClean="0"/>
              <a:t> </a:t>
            </a:r>
            <a:r>
              <a:rPr lang="en-US" u="sng" dirty="0" err="1" smtClean="0"/>
              <a:t>penelitian</a:t>
            </a:r>
            <a:r>
              <a:rPr lang="en-US" dirty="0" smtClean="0"/>
              <a:t> (</a:t>
            </a:r>
            <a:r>
              <a:rPr lang="en-US" i="1" dirty="0" smtClean="0"/>
              <a:t>research design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u="sng" dirty="0" err="1" smtClean="0"/>
              <a:t>alat</a:t>
            </a:r>
            <a:r>
              <a:rPr lang="en-US" u="sng" dirty="0" smtClean="0"/>
              <a:t> </a:t>
            </a:r>
            <a:r>
              <a:rPr lang="en-US" u="sng" dirty="0" err="1" smtClean="0"/>
              <a:t>analisis</a:t>
            </a:r>
            <a:endParaRPr lang="en-US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u="sng" dirty="0" err="1" smtClean="0"/>
              <a:t>rancangan</a:t>
            </a:r>
            <a:r>
              <a:rPr lang="en-US" u="sng" dirty="0" smtClean="0"/>
              <a:t> </a:t>
            </a:r>
            <a:r>
              <a:rPr lang="en-US" u="sng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sepadan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hipotesa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eksploratori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positivis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Hermenetika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u="sng" dirty="0" err="1" smtClean="0"/>
              <a:t>alat</a:t>
            </a:r>
            <a:r>
              <a:rPr lang="en-US" u="sng" dirty="0" smtClean="0"/>
              <a:t> </a:t>
            </a:r>
            <a:r>
              <a:rPr lang="en-US" u="sng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sepadan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regresi</a:t>
            </a:r>
            <a:r>
              <a:rPr lang="en-US" dirty="0" smtClean="0"/>
              <a:t> </a:t>
            </a:r>
            <a:r>
              <a:rPr lang="en-US" dirty="0" err="1" smtClean="0"/>
              <a:t>berganda</a:t>
            </a:r>
            <a:r>
              <a:rPr lang="en-US" dirty="0" smtClean="0"/>
              <a:t>,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positivis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2943</TotalTime>
  <Words>1489</Words>
  <Application>Microsoft Office PowerPoint</Application>
  <PresentationFormat>On-screen Show (4:3)</PresentationFormat>
  <Paragraphs>112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KETIKA AKUNTANSI BERHEMENETIKA</vt:lpstr>
      <vt:lpstr>PENGANTAR</vt:lpstr>
      <vt:lpstr>Slide 3</vt:lpstr>
      <vt:lpstr>Slide 4</vt:lpstr>
      <vt:lpstr>Slide 5</vt:lpstr>
      <vt:lpstr>Slide 6</vt:lpstr>
      <vt:lpstr>Slide 7</vt:lpstr>
      <vt:lpstr>HERMENETIKA DALAM PENELITIAN AKUNTANSI</vt:lpstr>
      <vt:lpstr>Slide 9</vt:lpstr>
      <vt:lpstr>Slide 10</vt:lpstr>
      <vt:lpstr>HERMENETIKA</vt:lpstr>
      <vt:lpstr>Slide 12</vt:lpstr>
      <vt:lpstr>Slide 13</vt:lpstr>
      <vt:lpstr>PERKEMBANGAN DAN TOKOH HERMENETIKA</vt:lpstr>
      <vt:lpstr>Slide 15</vt:lpstr>
      <vt:lpstr>HERMENETIKA GADAMER</vt:lpstr>
      <vt:lpstr>Slide 17</vt:lpstr>
      <vt:lpstr>Slide 18</vt:lpstr>
      <vt:lpstr>Slide 19</vt:lpstr>
      <vt:lpstr>Slide 20</vt:lpstr>
      <vt:lpstr>MULTIMAKNA TEKS</vt:lpstr>
      <vt:lpstr>Slide 22</vt:lpstr>
      <vt:lpstr>TEKNIK ANALISA HERMENETIKA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HERMENETIKA OBYEKTIVIS</vt:lpstr>
      <vt:lpstr>Slide 32</vt:lpstr>
      <vt:lpstr>TEKNIK ANALISA</vt:lpstr>
      <vt:lpstr>Slide 34</vt:lpstr>
      <vt:lpstr>Slide 35</vt:lpstr>
      <vt:lpstr>Slide 36</vt:lpstr>
      <vt:lpstr>Slide 37</vt:lpstr>
      <vt:lpstr>SISTEMATIKA PENYAJIAN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KETIKA AKUNTANSI BERHEMENETIKA</dc:title>
  <dc:creator>Iwan Triyuwono</dc:creator>
  <cp:lastModifiedBy>Iwan Triyuwono</cp:lastModifiedBy>
  <cp:revision>18</cp:revision>
  <dcterms:created xsi:type="dcterms:W3CDTF">2013-06-23T06:17:19Z</dcterms:created>
  <dcterms:modified xsi:type="dcterms:W3CDTF">2013-06-25T07:20:30Z</dcterms:modified>
</cp:coreProperties>
</file>