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1" r:id="rId36"/>
    <p:sldId id="292" r:id="rId37"/>
    <p:sldId id="293" r:id="rId38"/>
    <p:sldId id="294" r:id="rId39"/>
    <p:sldId id="295" r:id="rId40"/>
    <p:sldId id="296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2D64-E257-487D-A973-33EC2F3EE75D}" type="datetimeFigureOut">
              <a:rPr lang="en-US" smtClean="0"/>
              <a:t>6/22/2013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E8DD-42BF-47A9-B19F-238ACB8A25F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2D64-E257-487D-A973-33EC2F3EE75D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E8DD-42BF-47A9-B19F-238ACB8A2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2D64-E257-487D-A973-33EC2F3EE75D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E8DD-42BF-47A9-B19F-238ACB8A2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2D64-E257-487D-A973-33EC2F3EE75D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E8DD-42BF-47A9-B19F-238ACB8A2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2D64-E257-487D-A973-33EC2F3EE75D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E8DD-42BF-47A9-B19F-238ACB8A25F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2D64-E257-487D-A973-33EC2F3EE75D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E8DD-42BF-47A9-B19F-238ACB8A2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2D64-E257-487D-A973-33EC2F3EE75D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E8DD-42BF-47A9-B19F-238ACB8A2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2D64-E257-487D-A973-33EC2F3EE75D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E8DD-42BF-47A9-B19F-238ACB8A2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2D64-E257-487D-A973-33EC2F3EE75D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E8DD-42BF-47A9-B19F-238ACB8A2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2D64-E257-487D-A973-33EC2F3EE75D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9E8DD-42BF-47A9-B19F-238ACB8A2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2D64-E257-487D-A973-33EC2F3EE75D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5A9E8DD-42BF-47A9-B19F-238ACB8A25F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372D64-E257-487D-A973-33EC2F3EE75D}" type="datetimeFigureOut">
              <a:rPr lang="en-US" smtClean="0"/>
              <a:t>6/22/2013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A9E8DD-42BF-47A9-B19F-238ACB8A25F1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want@ub.ac.id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Garamond" pitchFamily="18" charset="0"/>
              </a:rPr>
              <a:t>KETIKA AKUNTANSI BERHEMENETIKA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 smtClean="0">
                <a:latin typeface="Garamond" pitchFamily="18" charset="0"/>
              </a:rPr>
              <a:t>Iwan</a:t>
            </a:r>
            <a:r>
              <a:rPr lang="en-US" b="1" dirty="0" smtClean="0">
                <a:latin typeface="Garamond" pitchFamily="18" charset="0"/>
              </a:rPr>
              <a:t> </a:t>
            </a:r>
            <a:r>
              <a:rPr lang="en-US" b="1" dirty="0" err="1" smtClean="0">
                <a:latin typeface="Garamond" pitchFamily="18" charset="0"/>
              </a:rPr>
              <a:t>Triyuwono</a:t>
            </a:r>
            <a:endParaRPr lang="en-US" b="1" dirty="0" smtClean="0">
              <a:latin typeface="Garamond" pitchFamily="18" charset="0"/>
            </a:endParaRPr>
          </a:p>
          <a:p>
            <a:r>
              <a:rPr lang="en-US" sz="2400" dirty="0" err="1" smtClean="0"/>
              <a:t>Jurusan</a:t>
            </a:r>
            <a:r>
              <a:rPr lang="en-US" sz="2400" dirty="0" smtClean="0"/>
              <a:t> </a:t>
            </a:r>
            <a:r>
              <a:rPr lang="en-US" sz="2400" dirty="0" err="1" smtClean="0"/>
              <a:t>Akuntansi</a:t>
            </a:r>
            <a:endParaRPr lang="en-US" sz="2400" dirty="0" smtClean="0"/>
          </a:p>
          <a:p>
            <a:r>
              <a:rPr lang="en-US" sz="2400" dirty="0" err="1" smtClean="0"/>
              <a:t>Fakultas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/>
              <a:t> </a:t>
            </a:r>
            <a:r>
              <a:rPr lang="en-US" sz="2400" dirty="0" smtClean="0"/>
              <a:t>– </a:t>
            </a:r>
          </a:p>
          <a:p>
            <a:r>
              <a:rPr lang="en-US" sz="2400" dirty="0" err="1" smtClean="0"/>
              <a:t>Universitas</a:t>
            </a:r>
            <a:r>
              <a:rPr lang="en-US" sz="2400" dirty="0" smtClean="0"/>
              <a:t> </a:t>
            </a:r>
            <a:r>
              <a:rPr lang="en-US" sz="2400" dirty="0" err="1" smtClean="0"/>
              <a:t>Brawijaya</a:t>
            </a:r>
            <a:endParaRPr lang="en-US" sz="2400" dirty="0" smtClean="0"/>
          </a:p>
          <a:p>
            <a:r>
              <a:rPr lang="en-US" sz="2400" dirty="0" smtClean="0">
                <a:hlinkClick r:id="rId2"/>
              </a:rPr>
              <a:t>iwant@ub.ac.id</a:t>
            </a:r>
            <a:r>
              <a:rPr lang="en-US" sz="2400" dirty="0" smtClean="0"/>
              <a:t>; itriyuwono@gmail.com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design is research plan of the empirical part of the study which consists of multilayered decisions and issues</a:t>
            </a:r>
          </a:p>
          <a:p>
            <a:r>
              <a:rPr lang="en-US" dirty="0" smtClean="0"/>
              <a:t>It covers all issues from theoretical reading, the methodological choice, to the empirical data gathering, </a:t>
            </a:r>
            <a:r>
              <a:rPr lang="en-US" dirty="0" smtClean="0"/>
              <a:t>analysis, and </a:t>
            </a:r>
            <a:r>
              <a:rPr lang="en-US" dirty="0" smtClean="0"/>
              <a:t>writing processes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HERMENETIKA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Hermenetika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Yunani</a:t>
            </a:r>
            <a:r>
              <a:rPr lang="en-US" dirty="0" smtClean="0"/>
              <a:t> </a:t>
            </a:r>
            <a:r>
              <a:rPr lang="en-US" i="1" dirty="0" err="1" smtClean="0"/>
              <a:t>hermeneuien</a:t>
            </a:r>
            <a:r>
              <a:rPr lang="en-US" dirty="0" smtClean="0"/>
              <a:t> yang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menafsirkan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menerjemahkan</a:t>
            </a:r>
            <a:endParaRPr lang="en-US" dirty="0" smtClean="0"/>
          </a:p>
          <a:p>
            <a:r>
              <a:rPr lang="en-US" i="1" dirty="0" err="1" smtClean="0"/>
              <a:t>Hermeneuien</a:t>
            </a:r>
            <a:r>
              <a:rPr lang="en-US" dirty="0" smtClean="0"/>
              <a:t> (</a:t>
            </a:r>
            <a:r>
              <a:rPr lang="en-US" dirty="0" err="1" smtClean="0"/>
              <a:t>juga</a:t>
            </a:r>
            <a:r>
              <a:rPr lang="en-US" dirty="0" smtClean="0"/>
              <a:t>)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derivasi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Hermes,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dewa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mitologi</a:t>
            </a:r>
            <a:r>
              <a:rPr lang="en-US" dirty="0" smtClean="0"/>
              <a:t> </a:t>
            </a:r>
            <a:r>
              <a:rPr lang="en-US" dirty="0" err="1" smtClean="0"/>
              <a:t>Yunani</a:t>
            </a:r>
            <a:r>
              <a:rPr lang="en-US" dirty="0" smtClean="0"/>
              <a:t> yang </a:t>
            </a:r>
            <a:r>
              <a:rPr lang="en-US" dirty="0" err="1" smtClean="0"/>
              <a:t>bertugas</a:t>
            </a:r>
            <a:r>
              <a:rPr lang="en-US" dirty="0" smtClean="0"/>
              <a:t> </a:t>
            </a: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Sang </a:t>
            </a:r>
            <a:r>
              <a:rPr lang="en-US" dirty="0" err="1" smtClean="0"/>
              <a:t>Dewa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Atau</a:t>
            </a:r>
            <a:r>
              <a:rPr lang="en-US" dirty="0" smtClean="0"/>
              <a:t>, Hermes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utusan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Yupiter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endParaRPr lang="en-US" dirty="0" smtClean="0"/>
          </a:p>
          <a:p>
            <a:r>
              <a:rPr lang="en-US" dirty="0" err="1" smtClean="0"/>
              <a:t>Atau</a:t>
            </a:r>
            <a:r>
              <a:rPr lang="en-US" dirty="0" smtClean="0"/>
              <a:t>, Hermes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Nabi</a:t>
            </a:r>
            <a:r>
              <a:rPr lang="en-US" dirty="0" smtClean="0"/>
              <a:t> </a:t>
            </a:r>
            <a:r>
              <a:rPr lang="en-US" dirty="0" err="1" smtClean="0"/>
              <a:t>Idries</a:t>
            </a:r>
            <a:r>
              <a:rPr lang="en-US" dirty="0" smtClean="0"/>
              <a:t> </a:t>
            </a:r>
            <a:r>
              <a:rPr lang="en-US" dirty="0" err="1" smtClean="0"/>
              <a:t>a.s</a:t>
            </a:r>
            <a:r>
              <a:rPr lang="en-US" dirty="0" smtClean="0"/>
              <a:t>. yang </a:t>
            </a:r>
            <a:r>
              <a:rPr lang="en-US" dirty="0" err="1" smtClean="0"/>
              <a:t>bertugas</a:t>
            </a:r>
            <a:r>
              <a:rPr lang="en-US" dirty="0" smtClean="0"/>
              <a:t> </a:t>
            </a:r>
            <a:r>
              <a:rPr lang="en-US" dirty="0" err="1" smtClean="0"/>
              <a:t>menerjemahkan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 (</a:t>
            </a:r>
            <a:r>
              <a:rPr lang="en-US" dirty="0" err="1" smtClean="0"/>
              <a:t>langit</a:t>
            </a:r>
            <a:r>
              <a:rPr lang="en-US" dirty="0" smtClean="0"/>
              <a:t> )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bumi</a:t>
            </a:r>
            <a:r>
              <a:rPr lang="en-US" dirty="0" smtClean="0"/>
              <a:t> yang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dipahami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endParaRPr lang="en-US" dirty="0" smtClean="0"/>
          </a:p>
          <a:p>
            <a:r>
              <a:rPr lang="en-US" dirty="0" err="1" smtClean="0"/>
              <a:t>Atau</a:t>
            </a:r>
            <a:r>
              <a:rPr lang="en-US" dirty="0" smtClean="0"/>
              <a:t>, Hermes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tradisi</a:t>
            </a:r>
            <a:r>
              <a:rPr lang="en-US" dirty="0" smtClean="0"/>
              <a:t> </a:t>
            </a:r>
            <a:r>
              <a:rPr lang="en-US" dirty="0" err="1" smtClean="0"/>
              <a:t>Yahudi</a:t>
            </a:r>
            <a:r>
              <a:rPr lang="en-US" dirty="0" smtClean="0"/>
              <a:t> </a:t>
            </a:r>
            <a:r>
              <a:rPr lang="en-US" dirty="0" err="1" smtClean="0"/>
              <a:t>dipahami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Nabi</a:t>
            </a:r>
            <a:r>
              <a:rPr lang="en-US" dirty="0" smtClean="0"/>
              <a:t> Musa yang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bertugas</a:t>
            </a:r>
            <a:r>
              <a:rPr lang="en-US" dirty="0" smtClean="0"/>
              <a:t> </a:t>
            </a: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pesan-pesan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 smtClean="0"/>
              <a:t>, </a:t>
            </a:r>
            <a:r>
              <a:rPr lang="en-US" dirty="0" err="1" smtClean="0"/>
              <a:t>hermenetika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diartikan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menafsirkan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PERKEMBANGAN DAN TOKOH HERMENETIKA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, </a:t>
            </a:r>
            <a:r>
              <a:rPr lang="en-US" dirty="0" err="1" smtClean="0"/>
              <a:t>abad</a:t>
            </a:r>
            <a:r>
              <a:rPr lang="en-US" dirty="0" smtClean="0"/>
              <a:t> ke-19, </a:t>
            </a:r>
            <a:r>
              <a:rPr lang="en-US" i="1" dirty="0" smtClean="0"/>
              <a:t>hermeneutical theory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tokoh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Friedrich Schleiermacher (1768-1834) (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dalamnya</a:t>
            </a:r>
            <a:r>
              <a:rPr lang="en-US" dirty="0" smtClean="0"/>
              <a:t> Emilio </a:t>
            </a:r>
            <a:r>
              <a:rPr lang="en-US" dirty="0" err="1" smtClean="0"/>
              <a:t>Betti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abad</a:t>
            </a:r>
            <a:r>
              <a:rPr lang="en-US" dirty="0" smtClean="0"/>
              <a:t> ke-20, </a:t>
            </a:r>
            <a:r>
              <a:rPr lang="en-US" i="1" dirty="0" smtClean="0"/>
              <a:t>philosophical hermeneutics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tokoh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Martin Heidegger (1889-1976) (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dalamnya</a:t>
            </a:r>
            <a:r>
              <a:rPr lang="en-US" dirty="0" smtClean="0"/>
              <a:t> Hans-Georg </a:t>
            </a:r>
            <a:r>
              <a:rPr lang="en-US" dirty="0" err="1" smtClean="0"/>
              <a:t>Gadamer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, </a:t>
            </a:r>
            <a:r>
              <a:rPr lang="en-US" i="1" dirty="0" smtClean="0"/>
              <a:t>critical hermeneutics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tokoh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Jurgen</a:t>
            </a:r>
            <a:r>
              <a:rPr lang="en-US" dirty="0" smtClean="0"/>
              <a:t> </a:t>
            </a:r>
            <a:r>
              <a:rPr lang="en-US" dirty="0" err="1" smtClean="0"/>
              <a:t>Habermas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Tokoh-tokoh</a:t>
            </a:r>
            <a:r>
              <a:rPr lang="en-US" dirty="0" smtClean="0"/>
              <a:t> </a:t>
            </a:r>
            <a:r>
              <a:rPr lang="en-US" dirty="0" err="1" smtClean="0"/>
              <a:t>hermenetika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Rudolf </a:t>
            </a:r>
            <a:r>
              <a:rPr lang="en-US" dirty="0" err="1" smtClean="0"/>
              <a:t>Bultmann</a:t>
            </a:r>
            <a:endParaRPr lang="en-US" dirty="0" smtClean="0"/>
          </a:p>
          <a:p>
            <a:pPr lvl="1"/>
            <a:r>
              <a:rPr lang="en-US" dirty="0" smtClean="0"/>
              <a:t>Karl-Otto </a:t>
            </a:r>
            <a:r>
              <a:rPr lang="en-US" dirty="0" err="1" smtClean="0"/>
              <a:t>Apel</a:t>
            </a:r>
            <a:endParaRPr lang="en-US" dirty="0" smtClean="0"/>
          </a:p>
          <a:p>
            <a:pPr lvl="1"/>
            <a:r>
              <a:rPr lang="en-US" dirty="0" smtClean="0"/>
              <a:t>Paul </a:t>
            </a:r>
            <a:r>
              <a:rPr lang="en-US" dirty="0" err="1" smtClean="0"/>
              <a:t>Ricoeur</a:t>
            </a:r>
            <a:endParaRPr lang="en-US" dirty="0" smtClean="0"/>
          </a:p>
          <a:p>
            <a:pPr lvl="1"/>
            <a:r>
              <a:rPr lang="en-US" dirty="0" err="1" smtClean="0"/>
              <a:t>dll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HERMENETIKA GADAMER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Hermenetika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filosofis</a:t>
            </a:r>
            <a:r>
              <a:rPr lang="en-US" dirty="0" smtClean="0"/>
              <a:t> </a:t>
            </a:r>
            <a:r>
              <a:rPr lang="en-US" dirty="0" err="1" smtClean="0"/>
              <a:t>Gadamer</a:t>
            </a:r>
            <a:r>
              <a:rPr lang="en-US" dirty="0" smtClean="0"/>
              <a:t>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 </a:t>
            </a:r>
            <a:r>
              <a:rPr lang="en-US" dirty="0" err="1" smtClean="0">
                <a:solidFill>
                  <a:srgbClr val="0070C0"/>
                </a:solidFill>
              </a:rPr>
              <a:t>teks</a:t>
            </a:r>
            <a:r>
              <a:rPr lang="en-US" dirty="0" smtClean="0"/>
              <a:t> </a:t>
            </a:r>
            <a:r>
              <a:rPr lang="en-US" dirty="0" err="1" smtClean="0"/>
              <a:t>didatangi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subyektivitas</a:t>
            </a:r>
            <a:r>
              <a:rPr lang="en-US" dirty="0" smtClean="0"/>
              <a:t> </a:t>
            </a:r>
            <a:r>
              <a:rPr lang="en-US" dirty="0" err="1" smtClean="0"/>
              <a:t>penafsir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realitas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historis</a:t>
            </a:r>
            <a:r>
              <a:rPr lang="en-US" dirty="0" smtClean="0"/>
              <a:t> </a:t>
            </a:r>
            <a:r>
              <a:rPr lang="en-US" dirty="0" err="1" smtClean="0"/>
              <a:t>kekinian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memproduksi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Teks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awalnya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ter</a:t>
            </a:r>
            <a:r>
              <a:rPr lang="en-US" dirty="0" smtClean="0"/>
              <a:t>(</a:t>
            </a:r>
            <a:r>
              <a:rPr lang="en-US" dirty="0" err="1" smtClean="0"/>
              <a:t>di</a:t>
            </a:r>
            <a:r>
              <a:rPr lang="en-US" dirty="0" smtClean="0"/>
              <a:t>)</a:t>
            </a:r>
            <a:r>
              <a:rPr lang="en-US" dirty="0" err="1" smtClean="0"/>
              <a:t>tulis</a:t>
            </a:r>
            <a:r>
              <a:rPr lang="en-US" dirty="0" smtClean="0"/>
              <a:t>.  </a:t>
            </a:r>
            <a:r>
              <a:rPr lang="en-US" dirty="0" err="1" smtClean="0"/>
              <a:t>Pengertian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mencakup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yang </a:t>
            </a:r>
            <a:r>
              <a:rPr lang="en-US" dirty="0" err="1" smtClean="0"/>
              <a:t>tertulis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tertulis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Subyektifitas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 yang </a:t>
            </a:r>
            <a:r>
              <a:rPr lang="en-US" dirty="0" err="1" smtClean="0"/>
              <a:t>terbentuk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.  </a:t>
            </a:r>
            <a:r>
              <a:rPr lang="en-US" dirty="0" err="1" smtClean="0"/>
              <a:t>Kesadaran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bertumbuh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henti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menjalani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.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yang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yang lain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endParaRPr lang="en-US" dirty="0" smtClean="0"/>
          </a:p>
          <a:p>
            <a:r>
              <a:rPr lang="en-US" dirty="0" err="1" smtClean="0"/>
              <a:t>Kesadaran</a:t>
            </a:r>
            <a:r>
              <a:rPr lang="en-US" dirty="0" smtClean="0"/>
              <a:t> </a:t>
            </a:r>
            <a:r>
              <a:rPr lang="en-US" dirty="0" err="1" smtClean="0"/>
              <a:t>kemanusiaan</a:t>
            </a:r>
            <a:r>
              <a:rPr lang="en-US" dirty="0" smtClean="0"/>
              <a:t> </a:t>
            </a:r>
            <a:r>
              <a:rPr lang="en-US" dirty="0" err="1" smtClean="0"/>
              <a:t>inilah</a:t>
            </a:r>
            <a:r>
              <a:rPr lang="en-US" dirty="0" smtClean="0"/>
              <a:t> yang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subyektivitas</a:t>
            </a:r>
            <a:r>
              <a:rPr lang="en-US" dirty="0" smtClean="0"/>
              <a:t> </a:t>
            </a:r>
            <a:r>
              <a:rPr lang="en-US" dirty="0" err="1" smtClean="0"/>
              <a:t>penafsiran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beragam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Realitas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historis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realitas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yang </a:t>
            </a:r>
            <a:r>
              <a:rPr lang="en-US" dirty="0" err="1" smtClean="0"/>
              <a:t>diciptakan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.  </a:t>
            </a:r>
            <a:r>
              <a:rPr lang="en-US" dirty="0" err="1" smtClean="0"/>
              <a:t>Realitas</a:t>
            </a:r>
            <a:r>
              <a:rPr lang="en-US" dirty="0" smtClean="0"/>
              <a:t> </a:t>
            </a:r>
            <a:r>
              <a:rPr lang="en-US" dirty="0" err="1" smtClean="0"/>
              <a:t>historis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mengenal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i="1" dirty="0" err="1" smtClean="0"/>
              <a:t>selesai</a:t>
            </a:r>
            <a:r>
              <a:rPr lang="en-US" dirty="0" smtClean="0"/>
              <a:t> (</a:t>
            </a:r>
            <a:r>
              <a:rPr lang="en-US" i="1" dirty="0" smtClean="0"/>
              <a:t>final</a:t>
            </a:r>
            <a:r>
              <a:rPr lang="en-US" dirty="0" smtClean="0"/>
              <a:t>),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berproses</a:t>
            </a:r>
            <a:r>
              <a:rPr lang="en-US" dirty="0" smtClean="0"/>
              <a:t>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(</a:t>
            </a:r>
            <a:r>
              <a:rPr lang="en-US" dirty="0" err="1" smtClean="0"/>
              <a:t>sejarah</a:t>
            </a:r>
            <a:r>
              <a:rPr lang="en-US" dirty="0" smtClean="0"/>
              <a:t>)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realitas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tercipta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PENGANTAR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Akuntansi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(</a:t>
            </a:r>
            <a:r>
              <a:rPr lang="en-US" dirty="0" err="1" smtClean="0"/>
              <a:t>tanda</a:t>
            </a:r>
            <a:r>
              <a:rPr lang="en-US" dirty="0" smtClean="0"/>
              <a:t>) yang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realitas</a:t>
            </a:r>
            <a:endParaRPr lang="en-US" dirty="0" smtClean="0"/>
          </a:p>
          <a:p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endParaRPr lang="en-US" dirty="0" smtClean="0"/>
          </a:p>
          <a:p>
            <a:r>
              <a:rPr lang="en-US" dirty="0" err="1" smtClean="0"/>
              <a:t>Makna</a:t>
            </a:r>
            <a:r>
              <a:rPr lang="en-US" dirty="0" smtClean="0"/>
              <a:t>(-</a:t>
            </a:r>
            <a:r>
              <a:rPr lang="en-US" dirty="0" err="1" smtClean="0"/>
              <a:t>makna</a:t>
            </a:r>
            <a:r>
              <a:rPr lang="en-US" dirty="0" smtClean="0"/>
              <a:t>)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err="1" smtClean="0"/>
              <a:t>hadir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dinamis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dibanding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tunggal</a:t>
            </a:r>
            <a:r>
              <a:rPr lang="en-US" dirty="0" smtClean="0"/>
              <a:t>.  </a:t>
            </a:r>
            <a:r>
              <a:rPr lang="en-US" dirty="0" err="1" smtClean="0"/>
              <a:t>Teks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makna-makna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subyektivitas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penafsir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MULTIMAKNA TEKS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Subyektivitas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yang </a:t>
            </a:r>
            <a:r>
              <a:rPr lang="en-US" dirty="0" err="1" smtClean="0"/>
              <a:t>beragam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beragam</a:t>
            </a:r>
            <a:r>
              <a:rPr lang="en-US" dirty="0" smtClean="0"/>
              <a:t>.  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tunggal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endParaRPr lang="en-US" dirty="0" smtClean="0"/>
          </a:p>
          <a:p>
            <a:r>
              <a:rPr lang="en-US" dirty="0" err="1" smtClean="0"/>
              <a:t>Masalahnya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,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yang </a:t>
            </a:r>
            <a:r>
              <a:rPr lang="en-US" dirty="0" err="1" smtClean="0"/>
              <a:t>benar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Jawabnya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benar</a:t>
            </a:r>
            <a:r>
              <a:rPr lang="en-US" dirty="0" smtClean="0"/>
              <a:t>.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kedudukan</a:t>
            </a:r>
            <a:r>
              <a:rPr lang="en-US" dirty="0" smtClean="0"/>
              <a:t> </a:t>
            </a:r>
            <a:r>
              <a:rPr lang="en-US" dirty="0" err="1" smtClean="0"/>
              <a:t>kebenaran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.  </a:t>
            </a:r>
            <a:r>
              <a:rPr lang="en-US" dirty="0" err="1" smtClean="0"/>
              <a:t>Makna</a:t>
            </a:r>
            <a:r>
              <a:rPr lang="en-US" dirty="0" smtClean="0"/>
              <a:t> yang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benar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yang lain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TEKNIK ANALISA HERMENETIKA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x?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Data:</a:t>
            </a:r>
          </a:p>
          <a:p>
            <a:r>
              <a:rPr lang="en-US" dirty="0" err="1" smtClean="0"/>
              <a:t>Karyawan</a:t>
            </a:r>
            <a:r>
              <a:rPr lang="en-US" dirty="0" smtClean="0"/>
              <a:t> 1: “</a:t>
            </a:r>
            <a:r>
              <a:rPr lang="en-US" dirty="0" err="1" smtClean="0"/>
              <a:t>asyiiik</a:t>
            </a:r>
            <a:r>
              <a:rPr lang="en-US" dirty="0" smtClean="0"/>
              <a:t>,… </a:t>
            </a:r>
            <a:r>
              <a:rPr lang="en-US" dirty="0" err="1" smtClean="0"/>
              <a:t>dapat</a:t>
            </a:r>
            <a:r>
              <a:rPr lang="en-US" dirty="0" smtClean="0"/>
              <a:t> bonus </a:t>
            </a:r>
            <a:r>
              <a:rPr lang="en-US" dirty="0" err="1" smtClean="0"/>
              <a:t>tiga</a:t>
            </a:r>
            <a:r>
              <a:rPr lang="en-US" dirty="0" smtClean="0"/>
              <a:t> kali </a:t>
            </a:r>
            <a:r>
              <a:rPr lang="en-US" dirty="0" err="1" smtClean="0"/>
              <a:t>gaji</a:t>
            </a:r>
            <a:r>
              <a:rPr lang="en-US" dirty="0" smtClean="0"/>
              <a:t>” </a:t>
            </a:r>
          </a:p>
          <a:p>
            <a:r>
              <a:rPr lang="en-US" dirty="0" err="1" smtClean="0"/>
              <a:t>Karyawan</a:t>
            </a:r>
            <a:r>
              <a:rPr lang="en-US" dirty="0" smtClean="0"/>
              <a:t> 2: “</a:t>
            </a:r>
            <a:r>
              <a:rPr lang="en-US" i="1" dirty="0" err="1" smtClean="0"/>
              <a:t>alhamdulillah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bonus.  </a:t>
            </a:r>
            <a:r>
              <a:rPr lang="en-US" dirty="0" err="1" smtClean="0"/>
              <a:t>Tadi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baca</a:t>
            </a:r>
            <a:r>
              <a:rPr lang="en-US" dirty="0" smtClean="0"/>
              <a:t> </a:t>
            </a:r>
            <a:r>
              <a:rPr lang="en-US" dirty="0" err="1" smtClean="0"/>
              <a:t>pengumuman</a:t>
            </a:r>
            <a:r>
              <a:rPr lang="en-US" dirty="0" smtClean="0"/>
              <a:t> </a:t>
            </a:r>
            <a:r>
              <a:rPr lang="en-US" dirty="0" err="1" smtClean="0"/>
              <a:t>manajer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internet.”</a:t>
            </a:r>
          </a:p>
          <a:p>
            <a:r>
              <a:rPr lang="en-US" dirty="0" err="1" smtClean="0"/>
              <a:t>Karyawan</a:t>
            </a:r>
            <a:r>
              <a:rPr lang="en-US" dirty="0" smtClean="0"/>
              <a:t> 3: “yah, </a:t>
            </a:r>
            <a:r>
              <a:rPr lang="en-US" dirty="0" err="1" smtClean="0"/>
              <a:t>lumayan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bonus! 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pusing</a:t>
            </a:r>
            <a:r>
              <a:rPr lang="en-US" dirty="0" smtClean="0"/>
              <a:t>,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r>
              <a:rPr lang="en-US" dirty="0" smtClean="0"/>
              <a:t>, </a:t>
            </a:r>
            <a:r>
              <a:rPr lang="en-US" i="1" dirty="0" err="1" smtClean="0"/>
              <a:t>ngejar</a:t>
            </a:r>
            <a:r>
              <a:rPr lang="en-US" dirty="0" smtClean="0"/>
              <a:t> </a:t>
            </a:r>
            <a:r>
              <a:rPr lang="en-US" dirty="0" err="1" smtClean="0"/>
              <a:t>tarjet</a:t>
            </a:r>
            <a:r>
              <a:rPr lang="en-US" dirty="0" smtClean="0"/>
              <a:t>…” (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Karyawan</a:t>
            </a:r>
            <a:r>
              <a:rPr lang="en-US" dirty="0" smtClean="0"/>
              <a:t> 4: “</a:t>
            </a:r>
            <a:r>
              <a:rPr lang="en-US" dirty="0" err="1" smtClean="0"/>
              <a:t>tadi</a:t>
            </a:r>
            <a:r>
              <a:rPr lang="en-US" dirty="0" smtClean="0"/>
              <a:t> </a:t>
            </a:r>
            <a:r>
              <a:rPr lang="en-US" dirty="0" err="1" smtClean="0"/>
              <a:t>pagi</a:t>
            </a:r>
            <a:r>
              <a:rPr lang="en-US" dirty="0" smtClean="0"/>
              <a:t> </a:t>
            </a:r>
            <a:r>
              <a:rPr lang="en-US" dirty="0" err="1" smtClean="0"/>
              <a:t>manajer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i="1" dirty="0" err="1" smtClean="0"/>
              <a:t>ngasih</a:t>
            </a:r>
            <a:r>
              <a:rPr lang="en-US" dirty="0" smtClean="0"/>
              <a:t> info,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 smtClean="0"/>
              <a:t>melebihi</a:t>
            </a:r>
            <a:r>
              <a:rPr lang="en-US" dirty="0" smtClean="0"/>
              <a:t> </a:t>
            </a:r>
            <a:r>
              <a:rPr lang="en-US" dirty="0" err="1" smtClean="0"/>
              <a:t>tarjet</a:t>
            </a:r>
            <a:r>
              <a:rPr lang="en-US" dirty="0" smtClean="0"/>
              <a:t>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 1: “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tahun-tahun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,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tarjetnya</a:t>
            </a:r>
            <a:r>
              <a:rPr lang="en-US" dirty="0" smtClean="0"/>
              <a:t>.  Yah, </a:t>
            </a:r>
            <a:r>
              <a:rPr lang="en-US" dirty="0" err="1" smtClean="0"/>
              <a:t>lumayan</a:t>
            </a:r>
            <a:r>
              <a:rPr lang="en-US" dirty="0" smtClean="0"/>
              <a:t>,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dividen</a:t>
            </a:r>
            <a:r>
              <a:rPr lang="en-US" dirty="0" smtClean="0"/>
              <a:t>…”</a:t>
            </a:r>
          </a:p>
          <a:p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 2: “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i="1" dirty="0" smtClean="0"/>
              <a:t>risk taker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berspekulatif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bursa </a:t>
            </a:r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. 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suka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dividen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i="1" dirty="0" smtClean="0"/>
              <a:t>gain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bursa. 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dividen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moral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ketimbang</a:t>
            </a:r>
            <a:r>
              <a:rPr lang="en-US" dirty="0" smtClean="0"/>
              <a:t> </a:t>
            </a:r>
            <a:r>
              <a:rPr lang="en-US" dirty="0" err="1" smtClean="0"/>
              <a:t>bermain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bursa…”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pengamatan</a:t>
            </a:r>
            <a:r>
              <a:rPr lang="en-US" dirty="0" smtClean="0"/>
              <a:t> 1:</a:t>
            </a:r>
          </a:p>
          <a:p>
            <a:r>
              <a:rPr lang="en-US" dirty="0" smtClean="0"/>
              <a:t>Di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,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x </a:t>
            </a:r>
            <a:r>
              <a:rPr lang="en-US" dirty="0" err="1" smtClean="0"/>
              <a:t>cabang</a:t>
            </a:r>
            <a:r>
              <a:rPr lang="en-US" dirty="0" smtClean="0"/>
              <a:t> Malang </a:t>
            </a:r>
            <a:r>
              <a:rPr lang="en-US" dirty="0" err="1" smtClean="0"/>
              <a:t>memasang</a:t>
            </a:r>
            <a:r>
              <a:rPr lang="en-US" dirty="0" smtClean="0"/>
              <a:t> </a:t>
            </a:r>
            <a:r>
              <a:rPr lang="en-US" dirty="0" err="1" smtClean="0"/>
              <a:t>telinga</a:t>
            </a:r>
            <a:r>
              <a:rPr lang="en-US" dirty="0" smtClean="0"/>
              <a:t> </a:t>
            </a:r>
            <a:r>
              <a:rPr lang="en-US" dirty="0" err="1" smtClean="0"/>
              <a:t>lebar-lebar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info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seberapa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dicapai</a:t>
            </a:r>
            <a:r>
              <a:rPr lang="en-US" dirty="0" smtClean="0"/>
              <a:t>. 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mendengar</a:t>
            </a:r>
            <a:r>
              <a:rPr lang="en-US" dirty="0" smtClean="0"/>
              <a:t> </a:t>
            </a:r>
            <a:r>
              <a:rPr lang="en-US" dirty="0" err="1" smtClean="0"/>
              <a:t>bocoran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. 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cabang</a:t>
            </a:r>
            <a:r>
              <a:rPr lang="en-US" dirty="0" smtClean="0"/>
              <a:t> Malang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berharap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tarjet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.  </a:t>
            </a:r>
            <a:r>
              <a:rPr lang="en-US" dirty="0" err="1" smtClean="0"/>
              <a:t>Pencapaian</a:t>
            </a:r>
            <a:r>
              <a:rPr lang="en-US" dirty="0" smtClean="0"/>
              <a:t> </a:t>
            </a:r>
            <a:r>
              <a:rPr lang="en-US" dirty="0" err="1" smtClean="0"/>
              <a:t>tarjet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tarjet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dipenuhi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bonus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sebaliknya</a:t>
            </a:r>
            <a:r>
              <a:rPr lang="en-US" dirty="0" smtClean="0"/>
              <a:t>,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tarjet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tercapai</a:t>
            </a:r>
            <a:r>
              <a:rPr lang="en-US" dirty="0" smtClean="0"/>
              <a:t>,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“</a:t>
            </a:r>
            <a:r>
              <a:rPr lang="en-US" dirty="0" err="1" smtClean="0"/>
              <a:t>amarah</a:t>
            </a:r>
            <a:r>
              <a:rPr lang="en-US" dirty="0" smtClean="0"/>
              <a:t>”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pimpinan</a:t>
            </a:r>
            <a:r>
              <a:rPr lang="en-US" dirty="0" smtClean="0"/>
              <a:t> </a:t>
            </a:r>
            <a:r>
              <a:rPr lang="en-US" dirty="0" err="1" smtClean="0"/>
              <a:t>cabangnya</a:t>
            </a:r>
            <a:endParaRPr lang="en-US" dirty="0" smtClean="0"/>
          </a:p>
          <a:p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tarjet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khawatir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merugi</a:t>
            </a:r>
            <a:endParaRPr lang="en-US" dirty="0" smtClean="0"/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kenyataannya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sehari-hari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arahan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kehendak</a:t>
            </a:r>
            <a:r>
              <a:rPr lang="en-US" dirty="0" smtClean="0"/>
              <a:t> </a:t>
            </a:r>
            <a:r>
              <a:rPr lang="en-US" dirty="0" err="1" smtClean="0"/>
              <a:t>pimpinan</a:t>
            </a:r>
            <a:r>
              <a:rPr lang="en-US" dirty="0" smtClean="0"/>
              <a:t> </a:t>
            </a:r>
            <a:r>
              <a:rPr lang="en-US" dirty="0" err="1" smtClean="0"/>
              <a:t>cabang</a:t>
            </a:r>
            <a:r>
              <a:rPr lang="en-US" dirty="0" smtClean="0"/>
              <a:t>. </a:t>
            </a:r>
            <a:r>
              <a:rPr lang="en-US" dirty="0" err="1" smtClean="0"/>
              <a:t>Pimpinan</a:t>
            </a:r>
            <a:r>
              <a:rPr lang="en-US" dirty="0" smtClean="0"/>
              <a:t> </a:t>
            </a:r>
            <a:r>
              <a:rPr lang="en-US" dirty="0" err="1" smtClean="0"/>
              <a:t>cabang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berkepentingan</a:t>
            </a:r>
            <a:r>
              <a:rPr lang="en-US" dirty="0" smtClean="0"/>
              <a:t> agar </a:t>
            </a:r>
            <a:r>
              <a:rPr lang="en-US" dirty="0" err="1" smtClean="0"/>
              <a:t>cabagn</a:t>
            </a:r>
            <a:r>
              <a:rPr lang="en-US" dirty="0" smtClean="0"/>
              <a:t> Malang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tarjet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.  </a:t>
            </a:r>
            <a:r>
              <a:rPr lang="en-US" dirty="0" err="1" smtClean="0"/>
              <a:t>Sebab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“</a:t>
            </a:r>
            <a:r>
              <a:rPr lang="en-US" dirty="0" err="1" smtClean="0"/>
              <a:t>amarah</a:t>
            </a:r>
            <a:r>
              <a:rPr lang="en-US" dirty="0" smtClean="0"/>
              <a:t>”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pimpinan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endParaRPr lang="en-US" dirty="0" smtClean="0"/>
          </a:p>
          <a:p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tampak</a:t>
            </a:r>
            <a:r>
              <a:rPr lang="en-US" dirty="0" smtClean="0"/>
              <a:t> </a:t>
            </a:r>
            <a:r>
              <a:rPr lang="en-US" dirty="0" err="1" smtClean="0"/>
              <a:t>terlihat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. 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</a:t>
            </a:r>
            <a:r>
              <a:rPr lang="en-US" dirty="0" err="1" smtClean="0"/>
              <a:t>sekedar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analisa</a:t>
            </a:r>
            <a:r>
              <a:rPr lang="en-US" dirty="0" smtClean="0"/>
              <a:t> </a:t>
            </a:r>
            <a:r>
              <a:rPr lang="en-US" dirty="0" err="1" smtClean="0"/>
              <a:t>Hermenetika</a:t>
            </a:r>
            <a:r>
              <a:rPr lang="en-US" dirty="0" smtClean="0"/>
              <a:t> </a:t>
            </a:r>
            <a:r>
              <a:rPr lang="en-US" dirty="0" err="1" smtClean="0"/>
              <a:t>Gadamer</a:t>
            </a:r>
            <a:r>
              <a:rPr lang="en-US" dirty="0" smtClean="0"/>
              <a:t> (</a:t>
            </a:r>
            <a:r>
              <a:rPr lang="en-US" dirty="0" err="1" smtClean="0"/>
              <a:t>lihat</a:t>
            </a:r>
            <a:r>
              <a:rPr lang="en-US" dirty="0" smtClean="0"/>
              <a:t> </a:t>
            </a:r>
            <a:r>
              <a:rPr lang="en-US" dirty="0" err="1" smtClean="0"/>
              <a:t>Lampiran</a:t>
            </a:r>
            <a:r>
              <a:rPr lang="en-US" dirty="0" smtClean="0"/>
              <a:t> 1),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Bonus (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)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r>
              <a:rPr lang="en-US" dirty="0" smtClean="0"/>
              <a:t> (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)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err="1" smtClean="0"/>
              <a:t>Dividen</a:t>
            </a:r>
            <a:r>
              <a:rPr lang="en-US" dirty="0" smtClean="0"/>
              <a:t> (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)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Moral (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Kehadiran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berhadapan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endParaRPr lang="en-US" dirty="0" smtClean="0"/>
          </a:p>
          <a:p>
            <a:r>
              <a:rPr lang="en-US" dirty="0" err="1" smtClean="0"/>
              <a:t>Kesadaran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terbentuk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 yang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sebut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i="1" dirty="0" err="1" smtClean="0">
                <a:sym typeface="Wingdings" pitchFamily="2" charset="2"/>
              </a:rPr>
              <a:t>kesadaran</a:t>
            </a:r>
            <a:r>
              <a:rPr lang="en-US" i="1" dirty="0" smtClean="0">
                <a:sym typeface="Wingdings" pitchFamily="2" charset="2"/>
              </a:rPr>
              <a:t> </a:t>
            </a:r>
            <a:r>
              <a:rPr lang="en-US" i="1" dirty="0" err="1" smtClean="0">
                <a:sym typeface="Wingdings" pitchFamily="2" charset="2"/>
              </a:rPr>
              <a:t>bentukan</a:t>
            </a:r>
            <a:r>
              <a:rPr lang="en-US" i="1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dirty="0" err="1" smtClean="0">
                <a:sym typeface="Wingdings" pitchFamily="2" charset="2"/>
              </a:rPr>
              <a:t>bersifat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lokal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sementara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Gadamer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keempat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 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gadamer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tunggal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. 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benar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HERMENETIKA OBYEKTIVIS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Gadamer</a:t>
            </a:r>
            <a:r>
              <a:rPr lang="en-US" dirty="0" smtClean="0"/>
              <a:t> yang </a:t>
            </a:r>
            <a:r>
              <a:rPr lang="en-US" dirty="0" err="1" smtClean="0"/>
              <a:t>mengatakan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penafsiran</a:t>
            </a:r>
            <a:r>
              <a:rPr lang="en-US" dirty="0" smtClean="0"/>
              <a:t> </a:t>
            </a:r>
            <a:r>
              <a:rPr lang="en-US" dirty="0" err="1" smtClean="0"/>
              <a:t>obyektif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perbuatan</a:t>
            </a:r>
            <a:r>
              <a:rPr lang="en-US" dirty="0" smtClean="0"/>
              <a:t> yang </a:t>
            </a:r>
            <a:r>
              <a:rPr lang="en-US" dirty="0" err="1" smtClean="0"/>
              <a:t>sia-sia</a:t>
            </a:r>
            <a:r>
              <a:rPr lang="en-US" dirty="0" smtClean="0"/>
              <a:t>, </a:t>
            </a:r>
            <a:r>
              <a:rPr lang="en-US" dirty="0" err="1" smtClean="0"/>
              <a:t>sosok</a:t>
            </a:r>
            <a:r>
              <a:rPr lang="en-US" dirty="0" smtClean="0"/>
              <a:t> </a:t>
            </a:r>
            <a:r>
              <a:rPr lang="en-US" dirty="0" err="1" smtClean="0"/>
              <a:t>Betti</a:t>
            </a:r>
            <a:r>
              <a:rPr lang="en-US" dirty="0" smtClean="0"/>
              <a:t>, </a:t>
            </a:r>
            <a:r>
              <a:rPr lang="en-US" dirty="0" err="1" smtClean="0"/>
              <a:t>Schleiermarcher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Dilthey</a:t>
            </a:r>
            <a:r>
              <a:rPr lang="en-US" dirty="0" smtClean="0"/>
              <a:t> </a:t>
            </a:r>
            <a:r>
              <a:rPr lang="en-US" dirty="0" err="1" smtClean="0"/>
              <a:t>malah</a:t>
            </a:r>
            <a:r>
              <a:rPr lang="en-US" dirty="0" smtClean="0"/>
              <a:t> </a:t>
            </a:r>
            <a:r>
              <a:rPr lang="en-US" dirty="0" err="1" smtClean="0"/>
              <a:t>menggagas</a:t>
            </a:r>
            <a:r>
              <a:rPr lang="en-US" dirty="0" smtClean="0"/>
              <a:t> </a:t>
            </a:r>
            <a:r>
              <a:rPr lang="en-US" dirty="0" err="1" smtClean="0"/>
              <a:t>hermenetika</a:t>
            </a:r>
            <a:r>
              <a:rPr lang="en-US" dirty="0" smtClean="0"/>
              <a:t> </a:t>
            </a:r>
            <a:r>
              <a:rPr lang="en-US" dirty="0" err="1" smtClean="0"/>
              <a:t>obyektif</a:t>
            </a:r>
            <a:endParaRPr lang="en-US" dirty="0" smtClean="0"/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berpendapat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hermenetika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terpisahkan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  <a:r>
              <a:rPr lang="en-US" dirty="0" err="1" smtClean="0"/>
              <a:t>positivisme</a:t>
            </a:r>
            <a:r>
              <a:rPr lang="en-US" dirty="0" smtClean="0"/>
              <a:t> yang </a:t>
            </a:r>
            <a:r>
              <a:rPr lang="en-US" dirty="0" err="1" smtClean="0"/>
              <a:t>mensyaratklan</a:t>
            </a:r>
            <a:r>
              <a:rPr lang="en-US" dirty="0" smtClean="0"/>
              <a:t> </a:t>
            </a:r>
            <a:r>
              <a:rPr lang="en-US" dirty="0" err="1" smtClean="0"/>
              <a:t>obyektivitas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,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penafsir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melepaskan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prakonsepsi</a:t>
            </a:r>
            <a:r>
              <a:rPr lang="en-US" dirty="0" smtClean="0"/>
              <a:t>,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politik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lain-</a:t>
            </a:r>
            <a:r>
              <a:rPr lang="en-US" dirty="0" err="1" smtClean="0"/>
              <a:t>lainnya</a:t>
            </a:r>
            <a:endParaRPr lang="en-US" dirty="0" smtClean="0"/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ditemukan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obyektif</a:t>
            </a:r>
            <a:r>
              <a:rPr lang="en-US" dirty="0" smtClean="0"/>
              <a:t> (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tunggal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TEKNIK ANALISA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UB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sz="2400" dirty="0" smtClean="0"/>
              <a:t>”</a:t>
            </a:r>
            <a:r>
              <a:rPr lang="en-US" sz="2400" dirty="0" err="1" smtClean="0"/>
              <a:t>kalo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b="1" dirty="0" smtClean="0"/>
              <a:t>UB</a:t>
            </a:r>
            <a:r>
              <a:rPr lang="en-US" sz="2400" dirty="0" smtClean="0"/>
              <a:t> rolling </a:t>
            </a:r>
            <a:r>
              <a:rPr lang="en-US" sz="2400" dirty="0" err="1" smtClean="0"/>
              <a:t>karyawan</a:t>
            </a:r>
            <a:r>
              <a:rPr lang="en-US" sz="2400" dirty="0" smtClean="0"/>
              <a:t> 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jarang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, </a:t>
            </a:r>
            <a:r>
              <a:rPr lang="en-US" sz="2400" dirty="0" err="1" smtClean="0"/>
              <a:t>soalnya</a:t>
            </a:r>
            <a:r>
              <a:rPr lang="en-US" sz="2400" dirty="0" smtClean="0"/>
              <a:t> </a:t>
            </a:r>
            <a:r>
              <a:rPr lang="en-US" sz="2400" dirty="0" err="1" smtClean="0"/>
              <a:t>unitnya</a:t>
            </a:r>
            <a:r>
              <a:rPr lang="en-US" sz="2400" dirty="0" smtClean="0"/>
              <a:t> </a:t>
            </a:r>
            <a:r>
              <a:rPr lang="en-US" sz="2400" dirty="0" err="1" smtClean="0"/>
              <a:t>sedikit</a:t>
            </a:r>
            <a:r>
              <a:rPr lang="en-US" sz="2400" dirty="0" smtClean="0"/>
              <a:t>…”?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Data:</a:t>
            </a:r>
          </a:p>
          <a:p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rahasia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kecenderungan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menyingkat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universitas</a:t>
            </a:r>
            <a:r>
              <a:rPr lang="en-US" dirty="0" smtClean="0"/>
              <a:t>. 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,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Brawijaya</a:t>
            </a:r>
            <a:r>
              <a:rPr lang="en-US" dirty="0" smtClean="0"/>
              <a:t> </a:t>
            </a:r>
            <a:r>
              <a:rPr lang="en-US" dirty="0" err="1" smtClean="0"/>
              <a:t>disingkat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UB.  </a:t>
            </a:r>
            <a:r>
              <a:rPr lang="en-US" dirty="0" err="1" smtClean="0"/>
              <a:t>Universitas</a:t>
            </a:r>
            <a:r>
              <a:rPr lang="en-US" dirty="0" smtClean="0"/>
              <a:t> Indonesia </a:t>
            </a:r>
            <a:r>
              <a:rPr lang="en-US" dirty="0" err="1" smtClean="0"/>
              <a:t>disingkat</a:t>
            </a:r>
            <a:r>
              <a:rPr lang="en-US" dirty="0" smtClean="0"/>
              <a:t> UI, </a:t>
            </a:r>
            <a:r>
              <a:rPr lang="en-US" dirty="0" err="1" smtClean="0"/>
              <a:t>dst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400" dirty="0" err="1" smtClean="0"/>
              <a:t>Kalimat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hadir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konteks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.  </a:t>
            </a:r>
            <a:r>
              <a:rPr lang="en-US" sz="2400" dirty="0" err="1" smtClean="0"/>
              <a:t>Organisasi</a:t>
            </a:r>
            <a:endParaRPr lang="en-US" sz="2400" dirty="0" smtClean="0"/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400" dirty="0" smtClean="0"/>
              <a:t>yang </a:t>
            </a:r>
            <a:r>
              <a:rPr lang="en-US" sz="2400" dirty="0" err="1" smtClean="0"/>
              <a:t>dimaksud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Bank BNI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sz="24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karyawan</a:t>
            </a:r>
            <a:r>
              <a:rPr lang="en-US" sz="2400" dirty="0" smtClean="0"/>
              <a:t>:  </a:t>
            </a:r>
            <a:endParaRPr lang="en-US" sz="2400" dirty="0" smtClean="0"/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karyawan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menyebutkan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</a:t>
            </a:r>
            <a:r>
              <a:rPr lang="en-US" sz="2400" dirty="0" err="1" smtClean="0"/>
              <a:t>cabang</a:t>
            </a:r>
            <a:r>
              <a:rPr lang="en-US" sz="2400" dirty="0" smtClean="0"/>
              <a:t> BNI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mana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, </a:t>
            </a:r>
            <a:r>
              <a:rPr lang="en-US" sz="2400" dirty="0" err="1" smtClean="0"/>
              <a:t>cukup</a:t>
            </a:r>
            <a:r>
              <a:rPr lang="en-US" sz="2400" dirty="0" smtClean="0"/>
              <a:t> </a:t>
            </a:r>
            <a:r>
              <a:rPr lang="en-US" sz="2400" dirty="0" err="1" smtClean="0"/>
              <a:t>menyebutkan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</a:t>
            </a:r>
            <a:r>
              <a:rPr lang="en-US" sz="2400" dirty="0" err="1" smtClean="0"/>
              <a:t>belakang</a:t>
            </a:r>
            <a:r>
              <a:rPr lang="en-US" sz="2400" dirty="0" smtClean="0"/>
              <a:t> </a:t>
            </a:r>
            <a:r>
              <a:rPr lang="en-US" sz="2400" dirty="0" err="1" smtClean="0"/>
              <a:t>cabang</a:t>
            </a:r>
            <a:r>
              <a:rPr lang="en-US" sz="2400" dirty="0" smtClean="0"/>
              <a:t> </a:t>
            </a:r>
            <a:r>
              <a:rPr lang="en-US" sz="2400" dirty="0" err="1" smtClean="0"/>
              <a:t>saja</a:t>
            </a:r>
            <a:r>
              <a:rPr lang="en-US" sz="2400" dirty="0" smtClean="0"/>
              <a:t>. </a:t>
            </a:r>
            <a:r>
              <a:rPr lang="en-US" sz="2400" dirty="0" err="1" smtClean="0"/>
              <a:t>Misalnya</a:t>
            </a:r>
            <a:r>
              <a:rPr lang="en-US" sz="2400" dirty="0" smtClean="0"/>
              <a:t> BNI </a:t>
            </a:r>
            <a:r>
              <a:rPr lang="en-US" sz="2400" dirty="0" err="1" smtClean="0"/>
              <a:t>Cabang</a:t>
            </a:r>
            <a:r>
              <a:rPr lang="en-US" sz="2400" dirty="0" smtClean="0"/>
              <a:t> UM,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 smtClean="0"/>
              <a:t>cukup</a:t>
            </a:r>
            <a:r>
              <a:rPr lang="en-US" sz="2400" dirty="0" smtClean="0"/>
              <a:t> </a:t>
            </a:r>
            <a:r>
              <a:rPr lang="en-US" sz="2400" dirty="0" err="1" smtClean="0"/>
              <a:t>menyebut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UM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en-US" sz="2400" dirty="0" err="1" smtClean="0"/>
              <a:t>Suka</a:t>
            </a:r>
            <a:r>
              <a:rPr lang="en-US" sz="2400" dirty="0" smtClean="0"/>
              <a:t> </a:t>
            </a:r>
            <a:r>
              <a:rPr lang="en-US" sz="2400" dirty="0" err="1" smtClean="0"/>
              <a:t>berbagi</a:t>
            </a:r>
            <a:r>
              <a:rPr lang="en-US" sz="2400" dirty="0" smtClean="0"/>
              <a:t> </a:t>
            </a:r>
            <a:r>
              <a:rPr lang="en-US" sz="2400" dirty="0" err="1" smtClean="0"/>
              <a:t>cerita</a:t>
            </a:r>
            <a:endParaRPr lang="en-US" sz="24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sz="24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800" dirty="0" err="1" smtClean="0"/>
              <a:t>Konteks</a:t>
            </a:r>
            <a:r>
              <a:rPr lang="en-US" sz="2800" dirty="0" smtClean="0"/>
              <a:t> </a:t>
            </a:r>
            <a:r>
              <a:rPr lang="en-US" sz="2800" dirty="0" err="1" smtClean="0"/>
              <a:t>sejarah</a:t>
            </a:r>
            <a:r>
              <a:rPr lang="en-US" sz="2800" dirty="0" smtClean="0"/>
              <a:t>:</a:t>
            </a:r>
          </a:p>
          <a:p>
            <a:pPr marL="27432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acara</a:t>
            </a:r>
            <a:r>
              <a:rPr lang="en-US" sz="2800" dirty="0" smtClean="0"/>
              <a:t> </a:t>
            </a:r>
            <a:r>
              <a:rPr lang="en-US" sz="2800" dirty="0" err="1" smtClean="0"/>
              <a:t>halal</a:t>
            </a:r>
            <a:r>
              <a:rPr lang="en-US" sz="2800" dirty="0" smtClean="0"/>
              <a:t> bi </a:t>
            </a:r>
            <a:r>
              <a:rPr lang="en-US" sz="2800" dirty="0" err="1" smtClean="0"/>
              <a:t>halal</a:t>
            </a:r>
            <a:r>
              <a:rPr lang="en-US" sz="2800" dirty="0" smtClean="0"/>
              <a:t> BNI </a:t>
            </a:r>
            <a:r>
              <a:rPr lang="en-US" sz="2800" dirty="0" err="1" smtClean="0"/>
              <a:t>seluruh</a:t>
            </a:r>
            <a:r>
              <a:rPr lang="en-US" sz="2800" dirty="0" smtClean="0"/>
              <a:t> </a:t>
            </a:r>
            <a:r>
              <a:rPr lang="en-US" sz="2800" dirty="0" err="1" smtClean="0"/>
              <a:t>cabang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Malang, Bu Nina </a:t>
            </a:r>
            <a:r>
              <a:rPr lang="en-US" sz="2800" dirty="0" err="1" smtClean="0"/>
              <a:t>dari</a:t>
            </a:r>
            <a:r>
              <a:rPr lang="en-US" sz="2800" dirty="0" smtClean="0"/>
              <a:t> BNI </a:t>
            </a:r>
            <a:r>
              <a:rPr lang="en-US" sz="2800" dirty="0" err="1" smtClean="0"/>
              <a:t>Cabang</a:t>
            </a:r>
            <a:r>
              <a:rPr lang="en-US" sz="2800" dirty="0" smtClean="0"/>
              <a:t> Malang </a:t>
            </a:r>
            <a:r>
              <a:rPr lang="en-US" sz="2800" dirty="0" err="1" smtClean="0"/>
              <a:t>sedang</a:t>
            </a:r>
            <a:r>
              <a:rPr lang="en-US" sz="2800" dirty="0" smtClean="0"/>
              <a:t> </a:t>
            </a:r>
            <a:r>
              <a:rPr lang="en-US" sz="2800" dirty="0" err="1" smtClean="0"/>
              <a:t>bertukar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Bu </a:t>
            </a:r>
            <a:r>
              <a:rPr lang="en-US" sz="2800" dirty="0" err="1" smtClean="0"/>
              <a:t>Ani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BNI </a:t>
            </a:r>
            <a:r>
              <a:rPr lang="en-US" sz="2800" dirty="0" err="1" smtClean="0"/>
              <a:t>Cabang</a:t>
            </a:r>
            <a:r>
              <a:rPr lang="en-US" sz="2800" dirty="0" smtClean="0"/>
              <a:t> </a:t>
            </a:r>
            <a:r>
              <a:rPr lang="en-US" sz="2800" b="1" dirty="0" smtClean="0"/>
              <a:t>UB</a:t>
            </a:r>
            <a:r>
              <a:rPr lang="en-US" sz="2800" dirty="0" smtClean="0"/>
              <a:t> </a:t>
            </a:r>
            <a:r>
              <a:rPr lang="en-US" sz="2800" dirty="0" err="1" smtClean="0"/>
              <a:t>tentang</a:t>
            </a:r>
            <a:r>
              <a:rPr lang="en-US" sz="2800" dirty="0" smtClean="0"/>
              <a:t> rolling </a:t>
            </a:r>
            <a:r>
              <a:rPr lang="en-US" sz="2800" dirty="0" err="1" smtClean="0"/>
              <a:t>karyawan</a:t>
            </a:r>
            <a:endParaRPr lang="en-US" sz="2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/>
              <a:t>Bu Nina:”…</a:t>
            </a:r>
            <a:r>
              <a:rPr lang="en-US" sz="2800" dirty="0" err="1" smtClean="0"/>
              <a:t>di</a:t>
            </a:r>
            <a:r>
              <a:rPr lang="en-US" sz="2800" dirty="0" smtClean="0"/>
              <a:t> Malang </a:t>
            </a:r>
            <a:r>
              <a:rPr lang="en-US" sz="2800" dirty="0" err="1" smtClean="0"/>
              <a:t>cukup</a:t>
            </a:r>
            <a:r>
              <a:rPr lang="en-US" sz="2800" dirty="0" smtClean="0"/>
              <a:t> </a:t>
            </a:r>
            <a:r>
              <a:rPr lang="en-US" sz="2800" dirty="0" err="1" smtClean="0"/>
              <a:t>sibuk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unit-unit yang </a:t>
            </a:r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cukup</a:t>
            </a:r>
            <a:r>
              <a:rPr lang="en-US" sz="2800" dirty="0" smtClean="0"/>
              <a:t> </a:t>
            </a:r>
            <a:r>
              <a:rPr lang="en-US" sz="2800" dirty="0" err="1" smtClean="0"/>
              <a:t>banyak</a:t>
            </a:r>
            <a:r>
              <a:rPr lang="en-US" sz="2800" dirty="0" smtClean="0"/>
              <a:t>. </a:t>
            </a:r>
            <a:r>
              <a:rPr lang="en-US" sz="2800" dirty="0" err="1" smtClean="0"/>
              <a:t>Biasanya</a:t>
            </a:r>
            <a:r>
              <a:rPr lang="en-US" sz="2800" dirty="0" smtClean="0"/>
              <a:t> rolling </a:t>
            </a:r>
            <a:r>
              <a:rPr lang="en-US" sz="2800" dirty="0" err="1" smtClean="0"/>
              <a:t>karyawan</a:t>
            </a:r>
            <a:r>
              <a:rPr lang="en-US" sz="2800" dirty="0" smtClean="0"/>
              <a:t> </a:t>
            </a:r>
            <a:r>
              <a:rPr lang="en-US" sz="2800" dirty="0" err="1" smtClean="0"/>
              <a:t>berjalan</a:t>
            </a:r>
            <a:r>
              <a:rPr lang="en-US" sz="2800" dirty="0" smtClean="0"/>
              <a:t> </a:t>
            </a:r>
            <a:r>
              <a:rPr lang="en-US" sz="2800" dirty="0" err="1" smtClean="0"/>
              <a:t>lancar</a:t>
            </a:r>
            <a:r>
              <a:rPr lang="en-US" sz="2800" dirty="0" smtClean="0"/>
              <a:t> </a:t>
            </a: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memang</a:t>
            </a:r>
            <a:r>
              <a:rPr lang="en-US" sz="2800" dirty="0" smtClean="0"/>
              <a:t> </a:t>
            </a:r>
            <a:r>
              <a:rPr lang="en-US" sz="2800" dirty="0" err="1" smtClean="0"/>
              <a:t>unitnya</a:t>
            </a:r>
            <a:r>
              <a:rPr lang="en-US" sz="2800" dirty="0" smtClean="0"/>
              <a:t> </a:t>
            </a:r>
            <a:r>
              <a:rPr lang="en-US" sz="2800" dirty="0" err="1" smtClean="0"/>
              <a:t>memungkinkan</a:t>
            </a:r>
            <a:r>
              <a:rPr lang="en-US" sz="2800" dirty="0" smtClean="0"/>
              <a:t>…”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/>
              <a:t>Bu </a:t>
            </a:r>
            <a:r>
              <a:rPr lang="en-US" sz="2800" dirty="0" err="1" smtClean="0"/>
              <a:t>Ani</a:t>
            </a:r>
            <a:r>
              <a:rPr lang="en-US" sz="2800" dirty="0" smtClean="0"/>
              <a:t>:”</a:t>
            </a:r>
            <a:r>
              <a:rPr lang="en-US" sz="2800" dirty="0" err="1" smtClean="0"/>
              <a:t>kalo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b="1" dirty="0" smtClean="0"/>
              <a:t>UB</a:t>
            </a:r>
            <a:r>
              <a:rPr lang="en-US" sz="2800" dirty="0" smtClean="0"/>
              <a:t> rolling </a:t>
            </a:r>
            <a:r>
              <a:rPr lang="en-US" sz="2800" dirty="0" err="1" smtClean="0"/>
              <a:t>karyawan</a:t>
            </a:r>
            <a:r>
              <a:rPr lang="en-US" sz="2800" dirty="0" smtClean="0"/>
              <a:t>  </a:t>
            </a:r>
            <a:r>
              <a:rPr lang="en-US" sz="2800" dirty="0" err="1" smtClean="0"/>
              <a:t>itu</a:t>
            </a:r>
            <a:r>
              <a:rPr lang="en-US" sz="2800" dirty="0" smtClean="0"/>
              <a:t> </a:t>
            </a:r>
            <a:r>
              <a:rPr lang="en-US" sz="2800" dirty="0" err="1" smtClean="0"/>
              <a:t>jarang</a:t>
            </a:r>
            <a:r>
              <a:rPr lang="en-US" sz="2800" dirty="0" smtClean="0"/>
              <a:t>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, </a:t>
            </a:r>
            <a:r>
              <a:rPr lang="en-US" sz="2800" dirty="0" err="1" smtClean="0"/>
              <a:t>soalnya</a:t>
            </a:r>
            <a:r>
              <a:rPr lang="en-US" sz="2800" dirty="0" smtClean="0"/>
              <a:t> </a:t>
            </a:r>
            <a:r>
              <a:rPr lang="en-US" sz="2800" dirty="0" err="1" smtClean="0"/>
              <a:t>unitnya</a:t>
            </a:r>
            <a:r>
              <a:rPr lang="en-US" sz="2800" dirty="0" smtClean="0"/>
              <a:t> </a:t>
            </a:r>
            <a:r>
              <a:rPr lang="en-US" sz="2800" dirty="0" err="1" smtClean="0"/>
              <a:t>sedikit</a:t>
            </a:r>
            <a:r>
              <a:rPr lang="en-US" sz="2800" dirty="0" smtClean="0"/>
              <a:t>…”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“UB”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?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Silahkan</a:t>
            </a:r>
            <a:r>
              <a:rPr lang="en-US" dirty="0" smtClean="0"/>
              <a:t> </a:t>
            </a: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analisa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hermenetika</a:t>
            </a:r>
            <a:r>
              <a:rPr lang="en-US" dirty="0" smtClean="0"/>
              <a:t> </a:t>
            </a:r>
            <a:r>
              <a:rPr lang="en-US" dirty="0" err="1" smtClean="0"/>
              <a:t>obyektivis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data yang </a:t>
            </a:r>
            <a:r>
              <a:rPr lang="en-US" dirty="0" err="1" smtClean="0"/>
              <a:t>disajikan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SISTEMATIKA PENYAJIAN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Sistematika</a:t>
            </a:r>
            <a:r>
              <a:rPr lang="en-US" dirty="0" smtClean="0"/>
              <a:t> </a:t>
            </a:r>
            <a:r>
              <a:rPr lang="en-US" dirty="0" err="1" smtClean="0"/>
              <a:t>penyajian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temuan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. 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(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tesis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disertasi</a:t>
            </a:r>
            <a:r>
              <a:rPr lang="en-US" dirty="0" smtClean="0"/>
              <a:t>)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sistematika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Bab</a:t>
            </a:r>
            <a:r>
              <a:rPr lang="en-US" dirty="0" smtClean="0"/>
              <a:t> 1: </a:t>
            </a:r>
            <a:r>
              <a:rPr lang="en-US" dirty="0" err="1" smtClean="0"/>
              <a:t>Pendahuluan</a:t>
            </a:r>
            <a:endParaRPr lang="en-US" dirty="0" smtClean="0"/>
          </a:p>
          <a:p>
            <a:r>
              <a:rPr lang="en-US" dirty="0" err="1" smtClean="0"/>
              <a:t>Bab</a:t>
            </a:r>
            <a:r>
              <a:rPr lang="en-US" dirty="0" smtClean="0"/>
              <a:t> 2: </a:t>
            </a:r>
            <a:r>
              <a:rPr lang="en-US" dirty="0" err="1" smtClean="0"/>
              <a:t>Metodologi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r>
              <a:rPr lang="en-US" dirty="0" err="1" smtClean="0"/>
              <a:t>Bab</a:t>
            </a:r>
            <a:r>
              <a:rPr lang="en-US" dirty="0" smtClean="0"/>
              <a:t> 3: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Hermenetika</a:t>
            </a:r>
            <a:r>
              <a:rPr lang="en-US" dirty="0" smtClean="0"/>
              <a:t> </a:t>
            </a:r>
            <a:r>
              <a:rPr lang="en-US" dirty="0" err="1" smtClean="0"/>
              <a:t>Gadamer</a:t>
            </a:r>
            <a:endParaRPr lang="en-US" dirty="0" smtClean="0"/>
          </a:p>
          <a:p>
            <a:r>
              <a:rPr lang="en-US" dirty="0" err="1" smtClean="0"/>
              <a:t>Bab</a:t>
            </a:r>
            <a:r>
              <a:rPr lang="en-US" dirty="0" smtClean="0"/>
              <a:t> 4: </a:t>
            </a:r>
            <a:r>
              <a:rPr lang="en-US" dirty="0" err="1" smtClean="0"/>
              <a:t>Sketsa</a:t>
            </a:r>
            <a:r>
              <a:rPr lang="en-US" dirty="0" smtClean="0"/>
              <a:t> </a:t>
            </a:r>
            <a:r>
              <a:rPr lang="en-US" dirty="0" err="1" smtClean="0"/>
              <a:t>Temuan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r>
              <a:rPr lang="en-US" dirty="0" err="1" smtClean="0"/>
              <a:t>Bab</a:t>
            </a:r>
            <a:r>
              <a:rPr lang="en-US" dirty="0" smtClean="0"/>
              <a:t> 5: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Bonus</a:t>
            </a:r>
          </a:p>
          <a:p>
            <a:r>
              <a:rPr lang="en-US" dirty="0" err="1" smtClean="0"/>
              <a:t>Bab</a:t>
            </a:r>
            <a:r>
              <a:rPr lang="en-US" dirty="0" smtClean="0"/>
              <a:t> 6: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endParaRPr lang="en-US" dirty="0" smtClean="0"/>
          </a:p>
          <a:p>
            <a:r>
              <a:rPr lang="en-US" dirty="0" err="1" smtClean="0"/>
              <a:t>Bab</a:t>
            </a:r>
            <a:r>
              <a:rPr lang="en-US" dirty="0" smtClean="0"/>
              <a:t> 7: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Dividen</a:t>
            </a:r>
            <a:endParaRPr lang="en-US" dirty="0" smtClean="0"/>
          </a:p>
          <a:p>
            <a:r>
              <a:rPr lang="en-US" dirty="0" err="1" smtClean="0"/>
              <a:t>Bab</a:t>
            </a:r>
            <a:r>
              <a:rPr lang="en-US" dirty="0" smtClean="0"/>
              <a:t> 8: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Moral</a:t>
            </a:r>
          </a:p>
          <a:p>
            <a:r>
              <a:rPr lang="en-US" dirty="0" err="1" smtClean="0"/>
              <a:t>Bab</a:t>
            </a:r>
            <a:r>
              <a:rPr lang="en-US" dirty="0" smtClean="0"/>
              <a:t> 9: </a:t>
            </a:r>
            <a:r>
              <a:rPr lang="en-US" dirty="0" err="1" smtClean="0"/>
              <a:t>Penutup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 </a:t>
            </a:r>
            <a:r>
              <a:rPr lang="en-US" dirty="0" err="1" smtClean="0"/>
              <a:t>samping</a:t>
            </a:r>
            <a:r>
              <a:rPr lang="en-US" dirty="0" smtClean="0"/>
              <a:t> </a:t>
            </a:r>
            <a:r>
              <a:rPr lang="en-US" i="1" dirty="0" err="1" smtClean="0"/>
              <a:t>kesadaran</a:t>
            </a:r>
            <a:r>
              <a:rPr lang="en-US" i="1" dirty="0" smtClean="0"/>
              <a:t> </a:t>
            </a:r>
            <a:r>
              <a:rPr lang="en-US" i="1" dirty="0" err="1" smtClean="0"/>
              <a:t>bentukan</a:t>
            </a:r>
            <a:r>
              <a:rPr lang="en-US" i="1" dirty="0" smtClean="0"/>
              <a:t>,</a:t>
            </a:r>
            <a:r>
              <a:rPr lang="en-US" dirty="0" smtClean="0"/>
              <a:t> 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i="1" dirty="0" err="1" smtClean="0"/>
              <a:t>kesadaran</a:t>
            </a:r>
            <a:r>
              <a:rPr lang="en-US" i="1" dirty="0" smtClean="0"/>
              <a:t> </a:t>
            </a:r>
            <a:r>
              <a:rPr lang="en-US" i="1" dirty="0" err="1" smtClean="0"/>
              <a:t>murni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universal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baka</a:t>
            </a:r>
            <a:endParaRPr lang="en-US" dirty="0" smtClean="0"/>
          </a:p>
          <a:p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err="1" smtClean="0"/>
              <a:t>Selamat</a:t>
            </a:r>
            <a:r>
              <a:rPr lang="en-US" dirty="0" smtClean="0"/>
              <a:t> </a:t>
            </a:r>
            <a:r>
              <a:rPr lang="en-US" dirty="0" err="1" smtClean="0"/>
              <a:t>mencoba</a:t>
            </a:r>
            <a:r>
              <a:rPr lang="en-US" dirty="0" smtClean="0"/>
              <a:t>!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r>
              <a:rPr lang="en-US" dirty="0" smtClean="0"/>
              <a:t>…!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Kesadaran</a:t>
            </a:r>
            <a:r>
              <a:rPr lang="en-US" dirty="0" smtClean="0"/>
              <a:t> (</a:t>
            </a:r>
            <a:r>
              <a:rPr lang="en-US" dirty="0" err="1" smtClean="0"/>
              <a:t>bentukan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murni</a:t>
            </a:r>
            <a:r>
              <a:rPr lang="en-US" dirty="0" smtClean="0"/>
              <a:t>)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Misalnya</a:t>
            </a:r>
            <a:r>
              <a:rPr lang="en-US" dirty="0" smtClean="0"/>
              <a:t>,</a:t>
            </a:r>
          </a:p>
          <a:p>
            <a:r>
              <a:rPr lang="en-US" i="1" dirty="0" err="1" smtClean="0"/>
              <a:t>Akuntansi</a:t>
            </a:r>
            <a:r>
              <a:rPr lang="en-US" i="1" dirty="0" smtClean="0"/>
              <a:t> </a:t>
            </a:r>
            <a:r>
              <a:rPr lang="en-US" i="1" dirty="0" err="1" smtClean="0"/>
              <a:t>Syari’ah</a:t>
            </a:r>
            <a:r>
              <a:rPr lang="en-US" dirty="0" smtClean="0"/>
              <a:t> (</a:t>
            </a:r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meracik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doa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dzikir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, mental, </a:t>
            </a:r>
            <a:r>
              <a:rPr lang="en-US" dirty="0" err="1" smtClean="0"/>
              <a:t>dan</a:t>
            </a:r>
            <a:r>
              <a:rPr lang="en-US" dirty="0" smtClean="0"/>
              <a:t> spiritual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beribadah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jiwa</a:t>
            </a:r>
            <a:r>
              <a:rPr lang="en-US" dirty="0" smtClean="0"/>
              <a:t> yang </a:t>
            </a:r>
            <a:r>
              <a:rPr lang="en-US" dirty="0" err="1" smtClean="0"/>
              <a:t>suci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tenang</a:t>
            </a:r>
            <a:r>
              <a:rPr lang="en-US" dirty="0" smtClean="0"/>
              <a:t> (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ARTS4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i="1" dirty="0" err="1" smtClean="0"/>
              <a:t>kesadaran</a:t>
            </a:r>
            <a:r>
              <a:rPr lang="en-US" i="1" dirty="0" smtClean="0"/>
              <a:t> </a:t>
            </a:r>
            <a:r>
              <a:rPr lang="en-US" i="1" dirty="0" err="1" smtClean="0"/>
              <a:t>bentukan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ditekankan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hermenetika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HERMENETIKA DALAM PENELITIAN AKUNTANSI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Hermenetika</a:t>
            </a:r>
            <a:r>
              <a:rPr lang="en-US" dirty="0" smtClean="0"/>
              <a:t>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akuntansi</a:t>
            </a:r>
            <a:r>
              <a:rPr lang="en-US" dirty="0" smtClean="0"/>
              <a:t>,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u="sng" dirty="0" err="1" smtClean="0"/>
              <a:t>rancangan</a:t>
            </a:r>
            <a:r>
              <a:rPr lang="en-US" u="sng" dirty="0" smtClean="0"/>
              <a:t> </a:t>
            </a:r>
            <a:r>
              <a:rPr lang="en-US" u="sng" dirty="0" err="1" smtClean="0"/>
              <a:t>penelitian</a:t>
            </a:r>
            <a:r>
              <a:rPr lang="en-US" dirty="0" smtClean="0"/>
              <a:t> (</a:t>
            </a:r>
            <a:r>
              <a:rPr lang="en-US" i="1" dirty="0" smtClean="0"/>
              <a:t>research design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u="sng" dirty="0" err="1" smtClean="0"/>
              <a:t>alat</a:t>
            </a:r>
            <a:r>
              <a:rPr lang="en-US" u="sng" dirty="0" smtClean="0"/>
              <a:t> </a:t>
            </a:r>
            <a:r>
              <a:rPr lang="en-US" u="sng" dirty="0" err="1" smtClean="0"/>
              <a:t>analisis</a:t>
            </a:r>
            <a:endParaRPr lang="en-US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Hermenetika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u="sng" dirty="0" err="1" smtClean="0"/>
              <a:t>rancangan</a:t>
            </a:r>
            <a:r>
              <a:rPr lang="en-US" u="sng" dirty="0" smtClean="0"/>
              <a:t> </a:t>
            </a:r>
            <a:r>
              <a:rPr lang="en-US" u="sng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sepadan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eksperimen</a:t>
            </a:r>
            <a:r>
              <a:rPr lang="en-US" dirty="0" smtClean="0"/>
              <a:t>,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hipotesa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eksploratori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paradigma</a:t>
            </a:r>
            <a:r>
              <a:rPr lang="en-US" dirty="0" smtClean="0"/>
              <a:t> </a:t>
            </a:r>
            <a:r>
              <a:rPr lang="en-US" dirty="0" err="1" smtClean="0"/>
              <a:t>positivis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Hermenetika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u="sng" dirty="0" err="1" smtClean="0"/>
              <a:t>alat</a:t>
            </a:r>
            <a:r>
              <a:rPr lang="en-US" u="sng" dirty="0" smtClean="0"/>
              <a:t> </a:t>
            </a:r>
            <a:r>
              <a:rPr lang="en-US" u="sng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sepadan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regresi</a:t>
            </a:r>
            <a:r>
              <a:rPr lang="en-US" dirty="0" smtClean="0"/>
              <a:t> </a:t>
            </a:r>
            <a:r>
              <a:rPr lang="en-US" dirty="0" err="1" smtClean="0"/>
              <a:t>berganda</a:t>
            </a:r>
            <a:r>
              <a:rPr lang="en-US" dirty="0" smtClean="0"/>
              <a:t>,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beda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analisa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paradigma</a:t>
            </a:r>
            <a:r>
              <a:rPr lang="en-US" dirty="0" smtClean="0"/>
              <a:t> </a:t>
            </a:r>
            <a:r>
              <a:rPr lang="en-US" dirty="0" err="1" smtClean="0"/>
              <a:t>positivis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2943</TotalTime>
  <Words>1489</Words>
  <Application>Microsoft Office PowerPoint</Application>
  <PresentationFormat>On-screen Show (4:3)</PresentationFormat>
  <Paragraphs>112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Flow</vt:lpstr>
      <vt:lpstr>KETIKA AKUNTANSI BERHEMENETIKA</vt:lpstr>
      <vt:lpstr>PENGANTAR</vt:lpstr>
      <vt:lpstr>Slide 3</vt:lpstr>
      <vt:lpstr>Slide 4</vt:lpstr>
      <vt:lpstr>Slide 5</vt:lpstr>
      <vt:lpstr>Slide 6</vt:lpstr>
      <vt:lpstr>Slide 7</vt:lpstr>
      <vt:lpstr>HERMENETIKA DALAM PENELITIAN AKUNTANSI</vt:lpstr>
      <vt:lpstr>Slide 9</vt:lpstr>
      <vt:lpstr>Slide 10</vt:lpstr>
      <vt:lpstr>HERMENETIKA</vt:lpstr>
      <vt:lpstr>Slide 12</vt:lpstr>
      <vt:lpstr>Slide 13</vt:lpstr>
      <vt:lpstr>PERKEMBANGAN DAN TOKOH HERMENETIKA</vt:lpstr>
      <vt:lpstr>Slide 15</vt:lpstr>
      <vt:lpstr>HERMENETIKA GADAMER</vt:lpstr>
      <vt:lpstr>Slide 17</vt:lpstr>
      <vt:lpstr>Slide 18</vt:lpstr>
      <vt:lpstr>Slide 19</vt:lpstr>
      <vt:lpstr>Slide 20</vt:lpstr>
      <vt:lpstr>MULTIMAKNA TEKS</vt:lpstr>
      <vt:lpstr>Slide 22</vt:lpstr>
      <vt:lpstr>TEKNIK ANALISA HERMENETIKA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HERMENETIKA OBYEKTIVIS</vt:lpstr>
      <vt:lpstr>Slide 32</vt:lpstr>
      <vt:lpstr>TEKNIK ANALISA</vt:lpstr>
      <vt:lpstr>Slide 34</vt:lpstr>
      <vt:lpstr>Slide 35</vt:lpstr>
      <vt:lpstr>Slide 36</vt:lpstr>
      <vt:lpstr>Slide 37</vt:lpstr>
      <vt:lpstr>SISTEMATIKA PENYAJIAN</vt:lpstr>
      <vt:lpstr>Slide 39</vt:lpstr>
      <vt:lpstr>Slide 40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KETIKA AKUNTANSI BERHEMENETIKA</dc:title>
  <dc:creator>Iwan Triyuwono</dc:creator>
  <cp:lastModifiedBy>Iwan Triyuwono</cp:lastModifiedBy>
  <cp:revision>18</cp:revision>
  <dcterms:created xsi:type="dcterms:W3CDTF">2013-06-23T06:17:19Z</dcterms:created>
  <dcterms:modified xsi:type="dcterms:W3CDTF">2013-06-25T07:20:30Z</dcterms:modified>
</cp:coreProperties>
</file>